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4" r:id="rId4"/>
  </p:sldMasterIdLst>
  <p:notesMasterIdLst>
    <p:notesMasterId r:id="rId37"/>
  </p:notesMasterIdLst>
  <p:handoutMasterIdLst>
    <p:handoutMasterId r:id="rId38"/>
  </p:handoutMasterIdLst>
  <p:sldIdLst>
    <p:sldId id="401" r:id="rId5"/>
    <p:sldId id="336" r:id="rId6"/>
    <p:sldId id="377" r:id="rId7"/>
    <p:sldId id="402" r:id="rId8"/>
    <p:sldId id="348" r:id="rId9"/>
    <p:sldId id="404" r:id="rId10"/>
    <p:sldId id="380" r:id="rId11"/>
    <p:sldId id="379" r:id="rId12"/>
    <p:sldId id="403" r:id="rId13"/>
    <p:sldId id="381" r:id="rId14"/>
    <p:sldId id="382" r:id="rId15"/>
    <p:sldId id="383" r:id="rId16"/>
    <p:sldId id="384" r:id="rId17"/>
    <p:sldId id="400" r:id="rId18"/>
    <p:sldId id="385" r:id="rId19"/>
    <p:sldId id="391" r:id="rId20"/>
    <p:sldId id="392" r:id="rId21"/>
    <p:sldId id="386" r:id="rId22"/>
    <p:sldId id="339" r:id="rId23"/>
    <p:sldId id="393" r:id="rId24"/>
    <p:sldId id="387" r:id="rId25"/>
    <p:sldId id="398" r:id="rId26"/>
    <p:sldId id="388" r:id="rId27"/>
    <p:sldId id="344" r:id="rId28"/>
    <p:sldId id="410" r:id="rId29"/>
    <p:sldId id="394" r:id="rId30"/>
    <p:sldId id="390" r:id="rId31"/>
    <p:sldId id="343" r:id="rId32"/>
    <p:sldId id="399" r:id="rId33"/>
    <p:sldId id="389" r:id="rId34"/>
    <p:sldId id="396" r:id="rId35"/>
    <p:sldId id="411" r:id="rId36"/>
  </p:sldIdLst>
  <p:sldSz cx="9144000" cy="6858000" type="screen4x3"/>
  <p:notesSz cx="10234613" cy="7102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4546A"/>
    <a:srgbClr val="FF4337"/>
    <a:srgbClr val="D8E6F0"/>
    <a:srgbClr val="000000"/>
    <a:srgbClr val="F9423A"/>
    <a:srgbClr val="343E48"/>
    <a:srgbClr val="D8E6E6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9196" autoAdjust="0"/>
  </p:normalViewPr>
  <p:slideViewPr>
    <p:cSldViewPr snapToGrid="0">
      <p:cViewPr varScale="1">
        <p:scale>
          <a:sx n="76" d="100"/>
          <a:sy n="76" d="100"/>
        </p:scale>
        <p:origin x="132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593098" cy="3190882"/>
          </a:xfrm>
          <a:prstGeom prst="rect">
            <a:avLst/>
          </a:prstGeom>
        </p:spPr>
        <p:txBody>
          <a:bodyPr vert="horz" lIns="214656" tIns="107328" rIns="214656" bIns="107328" rtlCol="0"/>
          <a:lstStyle>
            <a:lvl1pPr algn="l">
              <a:defRPr sz="28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6003907" y="0"/>
            <a:ext cx="4593098" cy="3190882"/>
          </a:xfrm>
          <a:prstGeom prst="rect">
            <a:avLst/>
          </a:prstGeom>
        </p:spPr>
        <p:txBody>
          <a:bodyPr vert="horz" lIns="214656" tIns="107328" rIns="214656" bIns="107328" rtlCol="0"/>
          <a:lstStyle>
            <a:lvl1pPr algn="r">
              <a:defRPr sz="2800"/>
            </a:lvl1pPr>
          </a:lstStyle>
          <a:p>
            <a:fld id="{286CC5CC-1E69-4E04-96B0-2086414F7CAD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0405882"/>
            <a:ext cx="4593098" cy="3190875"/>
          </a:xfrm>
          <a:prstGeom prst="rect">
            <a:avLst/>
          </a:prstGeom>
        </p:spPr>
        <p:txBody>
          <a:bodyPr vert="horz" lIns="214656" tIns="107328" rIns="214656" bIns="107328" rtlCol="0" anchor="b"/>
          <a:lstStyle>
            <a:lvl1pPr algn="l">
              <a:defRPr sz="2800"/>
            </a:lvl1pPr>
          </a:lstStyle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6003907" y="60405882"/>
            <a:ext cx="4593098" cy="3190875"/>
          </a:xfrm>
          <a:prstGeom prst="rect">
            <a:avLst/>
          </a:prstGeom>
        </p:spPr>
        <p:txBody>
          <a:bodyPr vert="horz" lIns="214656" tIns="107328" rIns="214656" bIns="107328" rtlCol="0" anchor="b"/>
          <a:lstStyle>
            <a:lvl1pPr algn="r">
              <a:defRPr sz="2800"/>
            </a:lvl1pPr>
          </a:lstStyle>
          <a:p>
            <a:fld id="{2E75B1E0-1F20-47A5-9D36-64A61D54FC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7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593098" cy="3190882"/>
          </a:xfrm>
          <a:prstGeom prst="rect">
            <a:avLst/>
          </a:prstGeom>
        </p:spPr>
        <p:txBody>
          <a:bodyPr vert="horz" lIns="214656" tIns="107328" rIns="214656" bIns="107328" rtlCol="0"/>
          <a:lstStyle>
            <a:lvl1pPr algn="l">
              <a:defRPr sz="28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03907" y="0"/>
            <a:ext cx="4593098" cy="3190882"/>
          </a:xfrm>
          <a:prstGeom prst="rect">
            <a:avLst/>
          </a:prstGeom>
        </p:spPr>
        <p:txBody>
          <a:bodyPr vert="horz" lIns="214656" tIns="107328" rIns="214656" bIns="107328" rtlCol="0"/>
          <a:lstStyle>
            <a:lvl1pPr algn="r">
              <a:defRPr sz="2800"/>
            </a:lvl1pPr>
          </a:lstStyle>
          <a:p>
            <a:fld id="{3A00A836-BBED-4ABF-9D83-743ECB89AE39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010650" y="7950200"/>
            <a:ext cx="28621038" cy="2146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14656" tIns="107328" rIns="214656" bIns="10732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59947" y="30605935"/>
            <a:ext cx="8479566" cy="25041220"/>
          </a:xfrm>
          <a:prstGeom prst="rect">
            <a:avLst/>
          </a:prstGeom>
        </p:spPr>
        <p:txBody>
          <a:bodyPr vert="horz" lIns="214656" tIns="107328" rIns="214656" bIns="107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0405882"/>
            <a:ext cx="4593098" cy="3190875"/>
          </a:xfrm>
          <a:prstGeom prst="rect">
            <a:avLst/>
          </a:prstGeom>
        </p:spPr>
        <p:txBody>
          <a:bodyPr vert="horz" lIns="214656" tIns="107328" rIns="214656" bIns="107328" rtlCol="0" anchor="b"/>
          <a:lstStyle>
            <a:lvl1pPr algn="l">
              <a:defRPr sz="28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03907" y="60405882"/>
            <a:ext cx="4593098" cy="3190875"/>
          </a:xfrm>
          <a:prstGeom prst="rect">
            <a:avLst/>
          </a:prstGeom>
        </p:spPr>
        <p:txBody>
          <a:bodyPr vert="horz" lIns="214656" tIns="107328" rIns="214656" bIns="107328" rtlCol="0" anchor="b"/>
          <a:lstStyle>
            <a:lvl1pPr algn="r">
              <a:defRPr sz="2800"/>
            </a:lvl1pPr>
          </a:lstStyle>
          <a:p>
            <a:fld id="{CC91A36E-F450-44A1-A338-3E9DA409E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78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49" y="0"/>
            <a:ext cx="3815953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hero image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5328047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>
            <a:normAutofit/>
          </a:bodyPr>
          <a:lstStyle>
            <a:lvl1pPr marL="0" indent="0">
              <a:buFontTx/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hero image here</a:t>
            </a:r>
          </a:p>
        </p:txBody>
      </p:sp>
      <p:pic>
        <p:nvPicPr>
          <p:cNvPr id="15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40"/>
            <a:ext cx="4374356" cy="18892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aseline="0"/>
            </a:lvl1pPr>
          </a:lstStyle>
          <a:p>
            <a:r>
              <a:rPr lang="en-US" noProof="0"/>
              <a:t>Insert presentation title here</a:t>
            </a: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685783" rtl="0" eaLnBrk="1" latinLnBrk="0" hangingPunct="1">
              <a:defRPr lang="en-GB" sz="750" kern="12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EFA87D4F-50C3-4892-BD76-AD7E19AD94F7}" type="datetime3">
              <a:rPr lang="en-US" smtClean="0"/>
              <a:pPr/>
              <a:t>8 July 2020</a:t>
            </a:fld>
            <a:endParaRPr lang="en-US"/>
          </a:p>
        </p:txBody>
      </p:sp>
      <p:pic>
        <p:nvPicPr>
          <p:cNvPr id="19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  <p:sp>
        <p:nvSpPr>
          <p:cNvPr id="2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 i="1" baseline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361454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accent3"/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825357" cy="313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Insert section title here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350"/>
          </a:p>
        </p:txBody>
      </p:sp>
      <p:pic>
        <p:nvPicPr>
          <p:cNvPr id="13" name="Imag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75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171446" lvl="0" indent="-171446"/>
            <a:r>
              <a:rPr lang="en-US" noProof="0"/>
              <a:t>Insert project image here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Insert project title here</a:t>
            </a: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75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750" b="0" i="0" u="none" strike="noStrike" kern="1200" cap="none" spc="0" normalizeH="0" baseline="0" noProof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281113" y="0"/>
            <a:ext cx="5103000" cy="69048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>
            <a:normAutofit/>
          </a:bodyPr>
          <a:lstStyle>
            <a:lvl1pPr marL="0" indent="0">
              <a:buFontTx/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project image here</a:t>
            </a: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75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750" b="0" i="0" u="none" strike="noStrike" kern="1200" cap="none" spc="0" normalizeH="0" baseline="0" noProof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11" name="Titre 12"/>
          <p:cNvSpPr>
            <a:spLocks noGrp="1"/>
          </p:cNvSpPr>
          <p:nvPr>
            <p:ph type="title" hasCustomPrompt="1"/>
          </p:nvPr>
        </p:nvSpPr>
        <p:spPr>
          <a:xfrm>
            <a:off x="6435330" y="620713"/>
            <a:ext cx="2538413" cy="1152526"/>
          </a:xfrm>
        </p:spPr>
        <p:txBody>
          <a:bodyPr>
            <a:normAutofit/>
          </a:bodyPr>
          <a:lstStyle>
            <a:lvl1pPr algn="l">
              <a:defRPr baseline="0"/>
            </a:lvl1pPr>
          </a:lstStyle>
          <a:p>
            <a:r>
              <a:rPr lang="en-US" noProof="0"/>
              <a:t>Insert project title here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0"/>
            <a:ext cx="2538412" cy="43588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50" baseline="0">
                <a:latin typeface="Montserrat" panose="00000500000000000000" pitchFamily="2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105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</a:lstStyle>
          <a:p>
            <a:pPr lvl="0"/>
            <a:r>
              <a:rPr lang="en-US" noProof="0"/>
              <a:t>Insert project description here</a:t>
            </a: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75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750" b="0" i="0" u="none" strike="noStrike" kern="1200" cap="none" spc="0" normalizeH="0" baseline="0" noProof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>
            <a:normAutofit/>
          </a:bodyPr>
          <a:lstStyle>
            <a:lvl1pPr algn="l">
              <a:defRPr baseline="0"/>
            </a:lvl1pPr>
          </a:lstStyle>
          <a:p>
            <a:r>
              <a:rPr lang="en-US" noProof="0"/>
              <a:t>Insert project title here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latin typeface="Montserrat Light" panose="00000400000000000000" pitchFamily="2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105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</a:lstStyle>
          <a:p>
            <a:pPr lvl="0"/>
            <a:r>
              <a:rPr lang="en-US" noProof="0"/>
              <a:t>Insert project description here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0" baseline="0">
                <a:latin typeface="Montserrat Light" panose="00000400000000000000" pitchFamily="2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105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</a:lstStyle>
          <a:p>
            <a:pPr lvl="0"/>
            <a:r>
              <a:rPr lang="en-US" noProof="0"/>
              <a:t>Insert project description here</a:t>
            </a:r>
          </a:p>
        </p:txBody>
      </p:sp>
      <p:cxnSp>
        <p:nvCxnSpPr>
          <p:cNvPr id="22" name="Connecteur droit 15"/>
          <p:cNvCxnSpPr/>
          <p:nvPr userDrawn="1"/>
        </p:nvCxnSpPr>
        <p:spPr>
          <a:xfrm>
            <a:off x="5095664" y="3254193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sv-SE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Insert project title here</a:t>
            </a:r>
          </a:p>
        </p:txBody>
      </p:sp>
      <p:sp>
        <p:nvSpPr>
          <p:cNvPr id="11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43" y="-1"/>
            <a:ext cx="3818123" cy="2997201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75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171446" lvl="0" indent="-171446"/>
            <a:r>
              <a:rPr lang="en-US" noProof="0"/>
              <a:t>Insert project image here</a:t>
            </a:r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20" hasCustomPrompt="1"/>
          </p:nvPr>
        </p:nvSpPr>
        <p:spPr>
          <a:xfrm>
            <a:off x="5095665" y="0"/>
            <a:ext cx="4048336" cy="29972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75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171446" lvl="0" indent="-171446"/>
            <a:r>
              <a:rPr lang="en-US" noProof="0"/>
              <a:t>Insert project image here</a:t>
            </a: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476F6-2D07-441F-B596-21D23D535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124387" y="2708361"/>
            <a:ext cx="5502179" cy="86439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</a:t>
            </a:r>
            <a:r>
              <a:rPr lang="en-US" err="1"/>
              <a:t>ey</a:t>
            </a:r>
            <a:r>
              <a:rPr lang="en-US"/>
              <a:t> persons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E8B0CC-E3B3-4780-8D4C-501831CDA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0070" y="2529992"/>
            <a:ext cx="1874044" cy="4460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 b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CCC725B-07DB-43B7-8869-B64B14BC5B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45681" y="743525"/>
            <a:ext cx="1262822" cy="1683762"/>
          </a:xfrm>
          <a:prstGeom prst="ellips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latin typeface="Montserrat Thin" panose="00000300000000000000" pitchFamily="2" charset="0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picture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769B4A-A01A-4AB2-9A7A-682320EEBF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1684" y="3096297"/>
            <a:ext cx="3170816" cy="3184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sv-SE"/>
              <a:t>Presentation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4FB3A19-355C-4C44-9FB0-34BE11577E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1708" y="2529992"/>
            <a:ext cx="1874044" cy="446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3B90CB4-8407-45A5-B6B6-491E0705DA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937319" y="743525"/>
            <a:ext cx="1262822" cy="1683762"/>
          </a:xfrm>
          <a:prstGeom prst="ellips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latin typeface="Montserrat Thin" panose="00000300000000000000" pitchFamily="2" charset="0"/>
              </a:defRPr>
            </a:lvl1pPr>
          </a:lstStyle>
          <a:p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picture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174CD73-5DD9-4B4F-8FA6-3DA51AF1BB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3322" y="3096297"/>
            <a:ext cx="3170816" cy="3184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sv-SE"/>
              <a:t>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75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750" b="0" i="0" u="none" strike="noStrike" kern="1200" cap="none" spc="0" normalizeH="0" baseline="0" noProof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11" name="Imag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03" y="6203551"/>
            <a:ext cx="675083" cy="429024"/>
          </a:xfrm>
          <a:prstGeom prst="rect">
            <a:avLst/>
          </a:prstGeom>
        </p:spPr>
      </p:pic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>
                <a:solidFill>
                  <a:schemeClr val="accent3"/>
                </a:solidFill>
              </a:defRPr>
            </a:lvl1pPr>
          </a:lstStyle>
          <a:p>
            <a:r>
              <a:rPr lang="en-CA"/>
              <a:t>Insert title here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1656162" y="1844675"/>
            <a:ext cx="6938963" cy="4356100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>
              <a:lnSpc>
                <a:spcPct val="100000"/>
              </a:lnSpc>
              <a:buFont typeface="Arial" panose="020B0604020202020204" pitchFamily="34" charset="0"/>
              <a:buChar char="—"/>
              <a:defRPr lang="sv-SE" sz="1350" kern="1200" baseline="0" dirty="0" smtClean="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514337" indent="-171446">
              <a:buFont typeface="Arial" panose="020B0604020202020204" pitchFamily="34" charset="0"/>
              <a:buChar char="−"/>
              <a:defRPr sz="1500">
                <a:latin typeface="Arial" panose="020B0604020202020204" pitchFamily="34" charset="0"/>
              </a:defRPr>
            </a:lvl2pPr>
            <a:lvl3pPr marL="857228" indent="-171446">
              <a:buFont typeface="Arial" panose="020B0604020202020204" pitchFamily="34" charset="0"/>
              <a:buChar char="−"/>
              <a:defRPr sz="1350">
                <a:latin typeface="Arial" panose="020B0604020202020204" pitchFamily="34" charset="0"/>
              </a:defRPr>
            </a:lvl3pPr>
            <a:lvl4pPr marL="1200120" indent="-171446">
              <a:buFont typeface="Arial" panose="020B0604020202020204" pitchFamily="34" charset="0"/>
              <a:buChar char="−"/>
              <a:defRPr sz="1200">
                <a:latin typeface="Arial" panose="020B0604020202020204" pitchFamily="34" charset="0"/>
              </a:defRPr>
            </a:lvl4pPr>
            <a:lvl5pPr marL="1543012" indent="-171446">
              <a:buFont typeface="Arial" panose="020B0604020202020204" pitchFamily="34" charset="0"/>
              <a:buChar char="−"/>
              <a:defRPr sz="1200"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3813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750" b="0" i="0" u="none" strike="noStrike" kern="1200" cap="none" spc="0" normalizeH="0" baseline="0" noProof="0" smtClean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750" b="0" i="0" u="none" strike="noStrike" kern="1200" cap="none" spc="0" normalizeH="0" baseline="0" noProof="0">
              <a:ln>
                <a:noFill/>
              </a:ln>
              <a:solidFill>
                <a:srgbClr val="FF4337"/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14" name="Imag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03" y="6203551"/>
            <a:ext cx="675083" cy="429024"/>
          </a:xfrm>
          <a:prstGeom prst="rect">
            <a:avLst/>
          </a:prstGeom>
        </p:spPr>
      </p:pic>
      <p:sp>
        <p:nvSpPr>
          <p:cNvPr id="15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noProof="0"/>
              <a:t>Insert title here</a:t>
            </a:r>
          </a:p>
        </p:txBody>
      </p:sp>
      <p:cxnSp>
        <p:nvCxnSpPr>
          <p:cNvPr id="19" name="Connecteur droit 3"/>
          <p:cNvCxnSpPr>
            <a:stCxn id="15" idx="2"/>
          </p:cNvCxnSpPr>
          <p:nvPr userDrawn="1"/>
        </p:nvCxnSpPr>
        <p:spPr>
          <a:xfrm flipH="1">
            <a:off x="5125643" y="1773239"/>
            <a:ext cx="1" cy="4442344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1656160" y="1844675"/>
            <a:ext cx="3239690" cy="4356100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buFont typeface="Arial" panose="020B0604020202020204" pitchFamily="34" charset="0"/>
              <a:buChar char="—"/>
              <a:defRPr>
                <a:latin typeface="Montserrat Light" panose="00000400000000000000" pitchFamily="2" charset="0"/>
                <a:cs typeface="Arial" panose="020B0604020202020204" pitchFamily="34" charset="0"/>
              </a:defRPr>
            </a:lvl1pPr>
            <a:lvl2pPr marL="600060" indent="-257168">
              <a:lnSpc>
                <a:spcPct val="100000"/>
              </a:lnSpc>
              <a:buFont typeface="Arial" panose="020B0604020202020204" pitchFamily="34" charset="0"/>
              <a:buChar char="—"/>
              <a:defRPr baseline="0">
                <a:latin typeface="Montserrat Light" panose="00000400000000000000" pitchFamily="2" charset="0"/>
                <a:cs typeface="Arial" panose="020B0604020202020204" pitchFamily="34" charset="0"/>
              </a:defRPr>
            </a:lvl2pPr>
            <a:lvl3pPr marL="857228" indent="-171446">
              <a:lnSpc>
                <a:spcPct val="100000"/>
              </a:lnSpc>
              <a:buFont typeface="Arial" panose="020B0604020202020204" pitchFamily="34" charset="0"/>
              <a:buChar char="—"/>
              <a:defRPr baseline="0">
                <a:latin typeface="Montserrat Light" panose="00000400000000000000" pitchFamily="2" charset="0"/>
                <a:cs typeface="Arial" panose="020B0604020202020204" pitchFamily="34" charset="0"/>
              </a:defRPr>
            </a:lvl3pPr>
            <a:lvl4pPr marL="1200120" indent="-171446">
              <a:lnSpc>
                <a:spcPct val="100000"/>
              </a:lnSpc>
              <a:buFont typeface="Arial" panose="020B0604020202020204" pitchFamily="34" charset="0"/>
              <a:buChar char="—"/>
              <a:defRPr baseline="0">
                <a:latin typeface="Montserrat Light" panose="00000400000000000000" pitchFamily="2" charset="0"/>
                <a:cs typeface="Arial" panose="020B0604020202020204" pitchFamily="34" charset="0"/>
              </a:defRPr>
            </a:lvl4pPr>
            <a:lvl5pPr marL="1543012" indent="-171446">
              <a:buFont typeface="Arial" panose="020B0604020202020204" pitchFamily="34" charset="0"/>
              <a:buChar char="−"/>
              <a:defRPr kumimoji="0" lang="en-CA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5pPr>
          </a:lstStyle>
          <a:p>
            <a:pPr lvl="0"/>
            <a:r>
              <a:rPr lang="en-CA"/>
              <a:t> Click to add text</a:t>
            </a:r>
          </a:p>
          <a:p>
            <a:pPr lvl="1"/>
            <a:r>
              <a:rPr lang="en-CA"/>
              <a:t>Level two</a:t>
            </a:r>
          </a:p>
          <a:p>
            <a:pPr lvl="2"/>
            <a:r>
              <a:rPr lang="en-CA"/>
              <a:t> Level three</a:t>
            </a:r>
          </a:p>
          <a:p>
            <a:pPr lvl="3"/>
            <a:r>
              <a:rPr lang="en-CA"/>
              <a:t> Level four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5355122" y="1844675"/>
            <a:ext cx="3240000" cy="4356100"/>
          </a:xfrm>
          <a:prstGeom prst="rect">
            <a:avLst/>
          </a:prstGeom>
        </p:spPr>
        <p:txBody>
          <a:bodyPr>
            <a:normAutofit/>
          </a:bodyPr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>
                <a:latin typeface="Montserrat Light" panose="00000400000000000000" pitchFamily="2" charset="0"/>
                <a:cs typeface="Arial" panose="020B0604020202020204" pitchFamily="34" charset="0"/>
              </a:defRPr>
            </a:lvl1pPr>
            <a:lvl2pPr marL="600060" marR="0" indent="-257168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>
                <a:latin typeface="Montserrat Light" panose="00000400000000000000" pitchFamily="2" charset="0"/>
                <a:cs typeface="Arial" panose="020B0604020202020204" pitchFamily="34" charset="0"/>
              </a:defRPr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>
                <a:latin typeface="Montserrat Light" panose="00000400000000000000" pitchFamily="2" charset="0"/>
                <a:cs typeface="Arial" panose="020B0604020202020204" pitchFamily="34" charset="0"/>
              </a:defRPr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>
                <a:latin typeface="Montserrat Light" panose="00000400000000000000" pitchFamily="2" charset="0"/>
                <a:cs typeface="Arial" panose="020B0604020202020204" pitchFamily="34" charset="0"/>
              </a:defRPr>
            </a:lvl4pPr>
            <a:lvl5pPr marL="1543012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CA"/>
              <a:t> Click to add text</a:t>
            </a:r>
          </a:p>
          <a:p>
            <a:pPr lvl="1"/>
            <a:r>
              <a:rPr lang="en-CA"/>
              <a:t>Level two</a:t>
            </a:r>
          </a:p>
          <a:p>
            <a:pPr lvl="2"/>
            <a:r>
              <a:rPr lang="en-CA"/>
              <a:t> Level three</a:t>
            </a:r>
          </a:p>
          <a:p>
            <a:pPr lvl="3"/>
            <a:r>
              <a:rPr lang="en-CA"/>
              <a:t> Level four</a:t>
            </a:r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68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22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2014  Deloitte Touche Tohmatsu Limited</a:t>
            </a:r>
            <a:endParaRPr lang="en-GB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1695-7EFB-4B46-B453-AFC3A21E4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929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49" y="0"/>
            <a:ext cx="3815953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hero image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5328047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>
            <a:normAutofit/>
          </a:bodyPr>
          <a:lstStyle>
            <a:lvl1pPr marL="0" indent="0">
              <a:buFontTx/>
              <a:buNone/>
              <a:defRPr sz="75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hero image here</a:t>
            </a:r>
          </a:p>
        </p:txBody>
      </p:sp>
      <p:pic>
        <p:nvPicPr>
          <p:cNvPr id="23" name="Imag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pic>
        <p:nvPicPr>
          <p:cNvPr id="24" name="Imag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49" y="2241550"/>
            <a:ext cx="3880039" cy="2460398"/>
          </a:xfrm>
          <a:prstGeom prst="rect">
            <a:avLst/>
          </a:prstGeom>
        </p:spPr>
      </p:pic>
      <p:sp>
        <p:nvSpPr>
          <p:cNvPr id="25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presentation title here</a:t>
            </a:r>
          </a:p>
        </p:txBody>
      </p:sp>
      <p:sp>
        <p:nvSpPr>
          <p:cNvPr id="2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 i="1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Insert sub-title here</a:t>
            </a:r>
          </a:p>
        </p:txBody>
      </p:sp>
      <p:sp>
        <p:nvSpPr>
          <p:cNvPr id="2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sv-SE" sz="750" kern="1200" noProof="0" dirty="0">
                <a:solidFill>
                  <a:srgbClr val="F9423A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8C63C650-43C5-42AE-8610-8D2F5D2BA78D}" type="datetime3">
              <a:rPr lang="en-US" smtClean="0"/>
              <a:t>8 July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 userDrawn="1"/>
        </p:nvSpPr>
        <p:spPr>
          <a:xfrm>
            <a:off x="3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350"/>
          </a:p>
        </p:txBody>
      </p:sp>
      <p:pic>
        <p:nvPicPr>
          <p:cNvPr id="16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7" name="Rectangle 8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350"/>
          </a:p>
        </p:txBody>
      </p:sp>
      <p:pic>
        <p:nvPicPr>
          <p:cNvPr id="18" name="Imag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684" y="-6093"/>
            <a:ext cx="2274319" cy="5949194"/>
          </a:xfrm>
          <a:prstGeom prst="rect">
            <a:avLst/>
          </a:prstGeom>
        </p:spPr>
      </p:pic>
      <p:sp>
        <p:nvSpPr>
          <p:cNvPr id="19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480"/>
            <a:ext cx="4374356" cy="13818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aseline="0"/>
            </a:lvl1pPr>
          </a:lstStyle>
          <a:p>
            <a:r>
              <a:rPr lang="en-US" noProof="0"/>
              <a:t>Insert presentation title here</a:t>
            </a:r>
          </a:p>
        </p:txBody>
      </p:sp>
      <p:sp>
        <p:nvSpPr>
          <p:cNvPr id="2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 i="1" baseline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Insert sub-title here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CFC06EA5-6746-4E53-9C93-1AFCDD2ABBCE}" type="datetime3">
              <a:rPr lang="en-US" smtClean="0"/>
              <a:t>8 July 2020</a:t>
            </a:fld>
            <a:endParaRPr lang="sv-SE"/>
          </a:p>
        </p:txBody>
      </p:sp>
      <p:pic>
        <p:nvPicPr>
          <p:cNvPr id="22" name="Imag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750" baseline="0" dirty="0">
                <a:solidFill>
                  <a:schemeClr val="bg1"/>
                </a:solidFill>
              </a:defRPr>
            </a:lvl1pPr>
          </a:lstStyle>
          <a:p>
            <a:pPr marL="171446" lvl="0" indent="-171446"/>
            <a:r>
              <a:rPr lang="en-US" noProof="0"/>
              <a:t>Insert hero image here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43DA2672-12E6-4B29-8545-88CED7C505A0}" type="datetime3">
              <a:rPr lang="en-US" smtClean="0"/>
              <a:pPr/>
              <a:t>8 July 2020</a:t>
            </a:fld>
            <a:endParaRPr lang="en-US"/>
          </a:p>
        </p:txBody>
      </p:sp>
      <p:pic>
        <p:nvPicPr>
          <p:cNvPr id="14" name="Imag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507" y="-6093"/>
            <a:ext cx="2274319" cy="594919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50" b="0" i="0" baseline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noProof="0"/>
              <a:t>Insert presentation title here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200" b="0" i="1" baseline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758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 sz="1350" noProof="0"/>
          </a:p>
        </p:txBody>
      </p:sp>
      <p:pic>
        <p:nvPicPr>
          <p:cNvPr id="9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pic>
        <p:nvPicPr>
          <p:cNvPr id="16" name="Imag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222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50" b="0" i="0" baseline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noProof="0"/>
              <a:t>Insert presentation</a:t>
            </a:r>
            <a:r>
              <a:rPr lang="en-CA"/>
              <a:t> title here</a:t>
            </a:r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200" b="0" i="1" baseline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Insert sub-title here</a:t>
            </a: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7BEB0891-1E2B-4411-8582-38A35FF1ED94}" type="datetime3">
              <a:rPr lang="en-US" smtClean="0"/>
              <a:pPr/>
              <a:t>8 July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0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v-SE" sz="1350" noProof="0">
              <a:solidFill>
                <a:srgbClr val="FF4337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5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noProof="0"/>
              <a:t>Insert presentation</a:t>
            </a:r>
            <a:r>
              <a:rPr lang="en-CA"/>
              <a:t> title here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200" b="0" i="1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Insert sub-title here</a:t>
            </a:r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15F8F6FF-1CE2-473A-8303-535AA028FC07}" type="datetime3">
              <a:rPr lang="en-US" smtClean="0"/>
              <a:t>8 July 2020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10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75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171446" lvl="0" indent="-171446"/>
            <a:r>
              <a:rPr lang="en-US" noProof="0"/>
              <a:t>Insert hero image here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5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 noProof="0"/>
              <a:t>Insert presentation </a:t>
            </a:r>
            <a:r>
              <a:rPr lang="en-CA"/>
              <a:t>title here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CDA68910-DA65-491C-81E4-8B92A412718F}" type="datetime3">
              <a:rPr lang="en-US" smtClean="0"/>
              <a:t>8 July 2020</a:t>
            </a:fld>
            <a:endParaRPr lang="sv-SE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200" b="0" i="1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Insert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4753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59178" y="0"/>
            <a:ext cx="2384822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rgbClr val="FFFFFF"/>
              </a:gs>
            </a:gsLst>
            <a:path path="circle">
              <a:fillToRect r="100000" b="100000"/>
            </a:path>
          </a:gradFill>
        </p:spPr>
        <p:txBody>
          <a:bodyPr>
            <a:normAutofit/>
          </a:bodyPr>
          <a:lstStyle>
            <a:lvl1pPr marL="0" indent="0">
              <a:buNone/>
              <a:defRPr sz="7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75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171446" lvl="0" indent="-171446"/>
            <a:r>
              <a:rPr lang="en-US" noProof="0"/>
              <a:t>Insert hero image here</a:t>
            </a:r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831535" cy="313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Insert section title here</a:t>
            </a:r>
          </a:p>
        </p:txBody>
      </p:sp>
      <p:pic>
        <p:nvPicPr>
          <p:cNvPr id="15" name="Imag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accent3"/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825357" cy="313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baseline="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Insert section title here</a:t>
            </a:r>
          </a:p>
        </p:txBody>
      </p:sp>
      <p:pic>
        <p:nvPicPr>
          <p:cNvPr id="8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sp>
        <p:nvSpPr>
          <p:cNvPr id="9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prstGeom prst="rect">
            <a:avLst/>
          </a:prstGeo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fr-FR" sz="75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171446" lvl="0" indent="-171446"/>
            <a:r>
              <a:rPr lang="en-US" noProof="0"/>
              <a:t>Insert hero image here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50">
                <a:solidFill>
                  <a:schemeClr val="accent3"/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0" y="6202800"/>
            <a:ext cx="675083" cy="429024"/>
          </a:xfrm>
          <a:prstGeom prst="rect">
            <a:avLst/>
          </a:prstGeom>
        </p:spPr>
      </p:pic>
      <p:sp>
        <p:nvSpPr>
          <p:cNvPr id="19" name="Espace réservé du titre 12"/>
          <p:cNvSpPr>
            <a:spLocks noGrp="1"/>
          </p:cNvSpPr>
          <p:nvPr>
            <p:ph type="title"/>
          </p:nvPr>
        </p:nvSpPr>
        <p:spPr>
          <a:xfrm>
            <a:off x="1277544" y="620718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1745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3" r:id="rId17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kern="1200" baseline="0">
          <a:solidFill>
            <a:schemeClr val="accent3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fficchoices.co.uk/somerset/traffic-schemes/zebra-crossing.s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trafficchoices.co.uk/somerset/traffic-schemes/zebra-crossing.s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cyclingsolutions.info/traffic-calming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www.trafficchoices.co.uk/somerset/traffic-schemes/new-footway.shtm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ities/2019/mar/18/ben-hamilton-baillie-obituary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ffolk - HMICFRS">
            <a:extLst>
              <a:ext uri="{FF2B5EF4-FFF2-40B4-BE49-F238E27FC236}">
                <a16:creationId xmlns:a16="http://schemas.microsoft.com/office/drawing/2014/main" id="{5513CFCD-DB07-488F-BC25-B9D95CB00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616" y="248920"/>
            <a:ext cx="64262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C72BF7-C499-4DA1-B9ED-B5E1BF55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54" y="2269181"/>
            <a:ext cx="2880187" cy="2431144"/>
          </a:xfrm>
        </p:spPr>
        <p:txBody>
          <a:bodyPr>
            <a:noAutofit/>
          </a:bodyPr>
          <a:lstStyle/>
          <a:p>
            <a:br>
              <a:rPr lang="sv-SE" sz="2400" dirty="0">
                <a:solidFill>
                  <a:schemeClr val="tx2"/>
                </a:solidFill>
              </a:rPr>
            </a:br>
            <a:r>
              <a:rPr lang="sv-SE" sz="2400" dirty="0">
                <a:solidFill>
                  <a:schemeClr val="tx2"/>
                </a:solidFill>
              </a:rPr>
              <a:t>Wickham Market</a:t>
            </a:r>
            <a:br>
              <a:rPr lang="sv-SE" sz="2400" dirty="0">
                <a:solidFill>
                  <a:schemeClr val="tx2"/>
                </a:solidFill>
              </a:rPr>
            </a:br>
            <a:r>
              <a:rPr lang="sv-SE" sz="2400" dirty="0">
                <a:solidFill>
                  <a:schemeClr val="tx2"/>
                </a:solidFill>
              </a:rPr>
              <a:t>High Street –</a:t>
            </a:r>
            <a:br>
              <a:rPr lang="sv-SE" sz="2400" dirty="0">
                <a:solidFill>
                  <a:schemeClr val="tx2"/>
                </a:solidFill>
              </a:rPr>
            </a:br>
            <a:r>
              <a:rPr lang="sv-SE" sz="2400" dirty="0">
                <a:solidFill>
                  <a:schemeClr val="tx2"/>
                </a:solidFill>
              </a:rPr>
              <a:t>Potential Approach</a:t>
            </a:r>
            <a:br>
              <a:rPr lang="sv-SE" sz="2400" dirty="0">
                <a:solidFill>
                  <a:schemeClr val="tx2"/>
                </a:solidFill>
              </a:rPr>
            </a:br>
            <a:br>
              <a:rPr lang="sv-SE" sz="2400" dirty="0">
                <a:solidFill>
                  <a:schemeClr val="tx2"/>
                </a:solidFill>
              </a:rPr>
            </a:br>
            <a:endParaRPr lang="sv-SE" sz="2400" dirty="0">
              <a:solidFill>
                <a:schemeClr val="tx2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B43322B-20F2-46C1-AC8C-95CF1B8DF3D4}"/>
              </a:ext>
            </a:extLst>
          </p:cNvPr>
          <p:cNvSpPr txBox="1">
            <a:spLocks/>
          </p:cNvSpPr>
          <p:nvPr/>
        </p:nvSpPr>
        <p:spPr>
          <a:xfrm>
            <a:off x="6225818" y="4789972"/>
            <a:ext cx="1528805" cy="94999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3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sv-SE" sz="1050" dirty="0">
              <a:solidFill>
                <a:schemeClr val="tx2"/>
              </a:solidFill>
            </a:endParaRPr>
          </a:p>
          <a:p>
            <a:endParaRPr lang="sv-SE" sz="1050" dirty="0">
              <a:solidFill>
                <a:schemeClr val="tx2"/>
              </a:solidFill>
            </a:endParaRPr>
          </a:p>
          <a:p>
            <a:br>
              <a:rPr lang="sv-SE" sz="1050" dirty="0">
                <a:solidFill>
                  <a:schemeClr val="tx2"/>
                </a:solidFill>
              </a:rPr>
            </a:br>
            <a:r>
              <a:rPr lang="sv-SE" sz="1050" dirty="0">
                <a:solidFill>
                  <a:schemeClr val="tx2"/>
                </a:solidFill>
              </a:rPr>
              <a:t>July 2020</a:t>
            </a:r>
            <a:endParaRPr lang="sv-SE" sz="2400" dirty="0">
              <a:solidFill>
                <a:schemeClr val="tx2"/>
              </a:solidFill>
            </a:endParaRPr>
          </a:p>
        </p:txBody>
      </p:sp>
      <p:pic>
        <p:nvPicPr>
          <p:cNvPr id="402" name="Picture 401">
            <a:extLst>
              <a:ext uri="{FF2B5EF4-FFF2-40B4-BE49-F238E27FC236}">
                <a16:creationId xmlns:a16="http://schemas.microsoft.com/office/drawing/2014/main" id="{67212F51-639E-40B7-B970-7A33852674CD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9897" y="6004560"/>
            <a:ext cx="1195070" cy="67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53C93D3-B6DE-4733-BAA0-9E4BAA23C0AA}"/>
              </a:ext>
            </a:extLst>
          </p:cNvPr>
          <p:cNvSpPr/>
          <p:nvPr/>
        </p:nvSpPr>
        <p:spPr>
          <a:xfrm>
            <a:off x="5088837" y="3484751"/>
            <a:ext cx="109331" cy="10933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1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7283652" cy="4466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Cross-section 1 – east of Border Cot Lane (ch.0-65m)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GB" dirty="0"/>
              <a:t>Narrow footways on both sides; unrestricted parking on southern 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EFBF5-1935-47DF-A72E-0BBC4628E7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162" y="1331436"/>
            <a:ext cx="4939768" cy="3039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F02760-1D11-49C7-B40B-B2E70324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55" y="4516059"/>
            <a:ext cx="4564937" cy="22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2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Cross-section 2 – past </a:t>
            </a:r>
            <a:r>
              <a:rPr lang="en-GB" dirty="0" err="1">
                <a:solidFill>
                  <a:schemeClr val="tx2"/>
                </a:solidFill>
              </a:rPr>
              <a:t>Hasnip’s</a:t>
            </a:r>
            <a:r>
              <a:rPr lang="en-GB" dirty="0">
                <a:solidFill>
                  <a:schemeClr val="tx2"/>
                </a:solidFill>
              </a:rPr>
              <a:t> (</a:t>
            </a:r>
            <a:r>
              <a:rPr lang="en-GB" dirty="0" err="1">
                <a:solidFill>
                  <a:schemeClr val="tx2"/>
                </a:solidFill>
              </a:rPr>
              <a:t>ch.</a:t>
            </a:r>
            <a:r>
              <a:rPr lang="en-GB" dirty="0">
                <a:solidFill>
                  <a:schemeClr val="tx2"/>
                </a:solidFill>
              </a:rPr>
              <a:t> 65-115m)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r>
              <a:rPr lang="en-GB" dirty="0"/>
              <a:t>Narrow footways along both sides; </a:t>
            </a:r>
          </a:p>
          <a:p>
            <a:r>
              <a:rPr lang="en-GB" dirty="0"/>
              <a:t>Unrestricted parking on southern side with vehicles partially on footway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2A974-00B7-4EB7-BE45-F2FACEB9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43"/>
          <a:stretch/>
        </p:blipFill>
        <p:spPr>
          <a:xfrm>
            <a:off x="3850592" y="4266191"/>
            <a:ext cx="4744531" cy="2508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1A65C-A52B-4B53-82B1-000A277B2D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59" b="9936"/>
          <a:stretch/>
        </p:blipFill>
        <p:spPr>
          <a:xfrm>
            <a:off x="1885383" y="1639164"/>
            <a:ext cx="5373233" cy="25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Cross-section 3 (ch.115-140m)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GB" sz="1600" dirty="0">
                <a:latin typeface="Montserrat Light"/>
              </a:rPr>
              <a:t>Narrow footways both sides; double yellows both sides</a:t>
            </a:r>
            <a:endParaRPr lang="sv-SE" sz="1600" dirty="0">
              <a:latin typeface="Montserrat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04C96-56D0-4A2D-ABB9-52566CE7BA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939" y="1440477"/>
            <a:ext cx="3919086" cy="2777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7DE884-2CFE-4087-95A5-1DAD9E91E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76" y="4217887"/>
            <a:ext cx="4023124" cy="258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4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Cross-section 4 – Gospel Hall Close (</a:t>
            </a:r>
            <a:r>
              <a:rPr lang="en-GB" dirty="0" err="1">
                <a:solidFill>
                  <a:schemeClr val="tx2"/>
                </a:solidFill>
              </a:rPr>
              <a:t>ch.</a:t>
            </a:r>
            <a:r>
              <a:rPr lang="en-GB" dirty="0">
                <a:solidFill>
                  <a:schemeClr val="tx2"/>
                </a:solidFill>
              </a:rPr>
              <a:t> 140-175m) 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GB" sz="1600" dirty="0">
                <a:latin typeface="Montserrat Light"/>
              </a:rPr>
              <a:t>Narrow footways both sides; unrestricted parking on southern side</a:t>
            </a:r>
            <a:endParaRPr lang="sv-SE" sz="1600" dirty="0">
              <a:latin typeface="Montserrat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4036E-D63F-450F-A349-5B87347E8D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1175" y="1549425"/>
            <a:ext cx="6555746" cy="2397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AD1E46-ECCF-4B54-9A09-C0C392289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22"/>
          <a:stretch/>
        </p:blipFill>
        <p:spPr>
          <a:xfrm>
            <a:off x="4909352" y="4093431"/>
            <a:ext cx="3919684" cy="24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3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1" y="390629"/>
            <a:ext cx="7354673" cy="4466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Cross-section 5 – Spring Lane junction (</a:t>
            </a:r>
            <a:r>
              <a:rPr lang="en-GB" dirty="0" err="1">
                <a:solidFill>
                  <a:schemeClr val="tx2"/>
                </a:solidFill>
              </a:rPr>
              <a:t>ch.</a:t>
            </a:r>
            <a:r>
              <a:rPr lang="en-GB" dirty="0">
                <a:solidFill>
                  <a:schemeClr val="tx2"/>
                </a:solidFill>
              </a:rPr>
              <a:t> 175-225m)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GB" sz="1600" dirty="0">
                <a:latin typeface="Montserrat Light"/>
              </a:rPr>
              <a:t>Narrow northern footway; wide southern footway with buildings set back from footway</a:t>
            </a:r>
          </a:p>
          <a:p>
            <a:pPr marL="342265" indent="-342265"/>
            <a:r>
              <a:rPr lang="en-GB" sz="1600" dirty="0">
                <a:latin typeface="Montserrat Light"/>
              </a:rPr>
              <a:t>Bus cage on westbound side; none on eastbound side</a:t>
            </a:r>
            <a:endParaRPr lang="sv-SE" sz="1600" dirty="0">
              <a:latin typeface="Montserrat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80434-F4CB-4CDD-86DB-C520CAB51B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705" y="4162425"/>
            <a:ext cx="4999295" cy="2720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11E13-B649-4D25-942F-E7242F91D3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18" y="1955071"/>
            <a:ext cx="3578403" cy="23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8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Cross-section 6 – marked bays (</a:t>
            </a:r>
            <a:r>
              <a:rPr lang="en-GB" dirty="0" err="1">
                <a:solidFill>
                  <a:schemeClr val="tx2"/>
                </a:solidFill>
              </a:rPr>
              <a:t>ch.</a:t>
            </a:r>
            <a:r>
              <a:rPr lang="en-GB" dirty="0">
                <a:solidFill>
                  <a:schemeClr val="tx2"/>
                </a:solidFill>
              </a:rPr>
              <a:t> 225-280m)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GB" sz="1600" u="sng" dirty="0">
                <a:latin typeface="Montserrat Light"/>
              </a:rPr>
              <a:t>Very</a:t>
            </a:r>
            <a:r>
              <a:rPr lang="en-GB" sz="1600" dirty="0">
                <a:latin typeface="Montserrat Light"/>
              </a:rPr>
              <a:t> narrow northern footway; moderate southern footway; marked parking along southern side</a:t>
            </a:r>
          </a:p>
          <a:p>
            <a:pPr marL="342265" indent="-342265"/>
            <a:r>
              <a:rPr lang="en-GB" sz="1600" dirty="0">
                <a:latin typeface="Montserrat Light"/>
              </a:rPr>
              <a:t>Relatively wide marked parking bays</a:t>
            </a:r>
          </a:p>
          <a:p>
            <a:pPr marL="342265" indent="-342265"/>
            <a:r>
              <a:rPr lang="en-GB" sz="1600" dirty="0">
                <a:latin typeface="Montserrat Light"/>
              </a:rPr>
              <a:t>No centre line</a:t>
            </a:r>
          </a:p>
          <a:p>
            <a:pPr marL="0" indent="0">
              <a:buNone/>
            </a:pPr>
            <a:endParaRPr lang="en-GB" sz="1600" dirty="0">
              <a:latin typeface="Montserrat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F30F0-090F-4B35-B44F-F816AA15EC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160" y="3990975"/>
            <a:ext cx="4581523" cy="2900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79C09A-7FA3-471D-A18E-A2FC2C6C8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61" y="2315661"/>
            <a:ext cx="5707878" cy="24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Cross-section 7 – marked bays (</a:t>
            </a:r>
            <a:r>
              <a:rPr lang="en-GB" dirty="0" err="1">
                <a:solidFill>
                  <a:schemeClr val="tx2"/>
                </a:solidFill>
              </a:rPr>
              <a:t>ch.</a:t>
            </a:r>
            <a:r>
              <a:rPr lang="en-GB" dirty="0">
                <a:solidFill>
                  <a:schemeClr val="tx2"/>
                </a:solidFill>
              </a:rPr>
              <a:t> 280-300m)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GB" sz="1600" dirty="0">
                <a:latin typeface="Montserrat Light"/>
              </a:rPr>
              <a:t>Footways of moderate width along both sides; building line set further back</a:t>
            </a:r>
          </a:p>
          <a:p>
            <a:pPr marL="342265" indent="-342265"/>
            <a:r>
              <a:rPr lang="en-GB" sz="1600" dirty="0">
                <a:latin typeface="Montserrat Light"/>
              </a:rPr>
              <a:t>Marked parking bays on westbound 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88972-754E-4C2E-B2B0-06E69A5B9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88"/>
          <a:stretch/>
        </p:blipFill>
        <p:spPr>
          <a:xfrm>
            <a:off x="3865776" y="4103617"/>
            <a:ext cx="5211367" cy="2754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1A24CD-0FA5-4E0C-B676-7155293C6B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514" y="2080446"/>
            <a:ext cx="3861503" cy="2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1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7381874" cy="4466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Cross-section 8 – west of Deben Mills (</a:t>
            </a:r>
            <a:r>
              <a:rPr lang="en-GB" dirty="0" err="1">
                <a:solidFill>
                  <a:schemeClr val="tx2"/>
                </a:solidFill>
              </a:rPr>
              <a:t>ch.</a:t>
            </a:r>
            <a:r>
              <a:rPr lang="en-GB" dirty="0">
                <a:solidFill>
                  <a:schemeClr val="tx2"/>
                </a:solidFill>
              </a:rPr>
              <a:t> 320-350m)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GB" sz="1600" dirty="0">
                <a:latin typeface="Montserrat Light"/>
              </a:rPr>
              <a:t>Narrow footways both sides; unrestricted parking on southern side</a:t>
            </a:r>
            <a:endParaRPr lang="sv-SE" sz="1600" dirty="0">
              <a:latin typeface="Montserrat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2AF7E-78B9-47BE-B89A-C0E676E0EE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289" y="4038600"/>
            <a:ext cx="4680747" cy="2773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92AA7-77C9-46C4-86CB-3552468ED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275" y="1496305"/>
            <a:ext cx="4610028" cy="25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3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783">
              <a:defRPr/>
            </a:pPr>
            <a:endParaRPr lang="en-GB" sz="750">
              <a:solidFill>
                <a:srgbClr val="FF4337"/>
              </a:solidFill>
              <a:latin typeface="Montserrat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721966D-292D-4A20-A967-C14D910B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57" y="3129324"/>
            <a:ext cx="6549887" cy="458699"/>
          </a:xfrm>
        </p:spPr>
        <p:txBody>
          <a:bodyPr>
            <a:no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Potential Improvements</a:t>
            </a:r>
          </a:p>
        </p:txBody>
      </p:sp>
    </p:spTree>
    <p:extLst>
      <p:ext uri="{BB962C8B-B14F-4D97-AF65-F5344CB8AC3E}">
        <p14:creationId xmlns:p14="http://schemas.microsoft.com/office/powerpoint/2010/main" val="305587423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Traffic Calming Toolkit - Summary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3" y="837274"/>
            <a:ext cx="7082484" cy="5818049"/>
          </a:xfrm>
        </p:spPr>
        <p:txBody>
          <a:bodyPr anchor="t">
            <a:normAutofit fontScale="92500" lnSpcReduction="10000"/>
          </a:bodyPr>
          <a:lstStyle/>
          <a:p>
            <a:pPr marL="342265" indent="-342265"/>
            <a:r>
              <a:rPr lang="sv-SE" sz="1400" dirty="0">
                <a:latin typeface="Montserrat Light"/>
              </a:rPr>
              <a:t>Village Entry Point</a:t>
            </a:r>
          </a:p>
          <a:p>
            <a:pPr marL="342265" indent="-342265"/>
            <a:r>
              <a:rPr lang="sv-SE" sz="1400" dirty="0">
                <a:latin typeface="Montserrat Light"/>
              </a:rPr>
              <a:t>Mock speed bump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400" dirty="0">
                <a:latin typeface="Montserrat Light"/>
              </a:rPr>
              <a:t>Features for pedestrian crossing</a:t>
            </a:r>
          </a:p>
          <a:p>
            <a:pPr marL="685157" lvl="3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250" dirty="0">
                <a:latin typeface="Montserrat Light"/>
              </a:rPr>
              <a:t>Crossings</a:t>
            </a:r>
          </a:p>
          <a:p>
            <a:pPr marL="685157" lvl="3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250" dirty="0">
                <a:latin typeface="Montserrat Light"/>
              </a:rPr>
              <a:t>Pedestrian refuge island at junction</a:t>
            </a:r>
          </a:p>
          <a:p>
            <a:pPr marL="685157" lvl="3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250" dirty="0">
                <a:latin typeface="Montserrat Light"/>
              </a:rPr>
              <a:t>Overrunable footway </a:t>
            </a:r>
          </a:p>
          <a:p>
            <a:pPr marL="342265" indent="-342265"/>
            <a:r>
              <a:rPr lang="sv-SE" sz="1400" dirty="0">
                <a:latin typeface="Montserrat Light"/>
              </a:rPr>
              <a:t>Coloured Surface Treatment</a:t>
            </a:r>
          </a:p>
          <a:p>
            <a:pPr marL="342265" indent="-342265"/>
            <a:r>
              <a:rPr lang="sv-SE" sz="1400" dirty="0">
                <a:latin typeface="Montserrat Light"/>
              </a:rPr>
              <a:t>Kerb Build-outs</a:t>
            </a:r>
          </a:p>
          <a:p>
            <a:pPr marL="513710" lvl="1" indent="-342265"/>
            <a:r>
              <a:rPr lang="sv-SE" sz="1300" dirty="0">
                <a:latin typeface="Montserrat Light"/>
              </a:rPr>
              <a:t>With priority working</a:t>
            </a:r>
          </a:p>
          <a:p>
            <a:pPr marL="513710" lvl="1" indent="-342265"/>
            <a:r>
              <a:rPr lang="sv-SE" sz="1300" dirty="0">
                <a:latin typeface="Montserrat Light"/>
              </a:rPr>
              <a:t>Removal of Road Markings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400" dirty="0">
                <a:latin typeface="Montserrat Light"/>
              </a:rPr>
              <a:t>Speed Limit Reminder Signs</a:t>
            </a:r>
          </a:p>
          <a:p>
            <a:pPr marL="685157" lvl="3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250" dirty="0">
                <a:latin typeface="Montserrat Light"/>
              </a:rPr>
              <a:t>Vehicle Activated Signs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400" dirty="0">
                <a:latin typeface="Montserrat Light"/>
              </a:rPr>
              <a:t>Features for Pedestrians</a:t>
            </a:r>
          </a:p>
          <a:p>
            <a:pPr marL="856601" lvl="2" indent="-342265"/>
            <a:r>
              <a:rPr lang="sv-SE" sz="1300" dirty="0">
                <a:latin typeface="Montserrat Light"/>
              </a:rPr>
              <a:t>Wayfinding</a:t>
            </a:r>
          </a:p>
          <a:p>
            <a:pPr marL="856601" lvl="2" indent="-342265"/>
            <a:r>
              <a:rPr lang="sv-SE" sz="1300" dirty="0">
                <a:latin typeface="Montserrat Light"/>
              </a:rPr>
              <a:t>Narrower carriageway to provide wider footway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400" dirty="0">
                <a:latin typeface="Montserrat Light"/>
              </a:rPr>
              <a:t>Features for cycling</a:t>
            </a:r>
          </a:p>
          <a:p>
            <a:pPr marL="685157" lvl="3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250" dirty="0">
                <a:latin typeface="Montserrat Light"/>
              </a:rPr>
              <a:t>Advisory cycle lane 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400" dirty="0">
                <a:latin typeface="Montserrat Light"/>
              </a:rPr>
              <a:t>One-way traffic shuttle movements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400" dirty="0">
                <a:latin typeface="Montserrat Light"/>
              </a:rPr>
              <a:t>Features for bus stops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400" dirty="0">
                <a:latin typeface="Montserrat Light"/>
              </a:rPr>
              <a:t>Landscaping and planting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r>
              <a:rPr lang="sv-SE" sz="1400" dirty="0">
                <a:latin typeface="Montserrat Light"/>
              </a:rPr>
              <a:t>Junctions</a:t>
            </a:r>
          </a:p>
          <a:p>
            <a:pPr marL="342265" lvl="2" indent="-342265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</a:pPr>
            <a:endParaRPr lang="sv-SE" sz="1400" dirty="0">
              <a:latin typeface="Montserrat Light"/>
            </a:endParaRP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577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noProof="0" dirty="0">
                <a:solidFill>
                  <a:schemeClr val="tx2"/>
                </a:solidFill>
              </a:rPr>
              <a:t>Contents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Existing situation on Wickham Market High Street</a:t>
            </a:r>
          </a:p>
          <a:p>
            <a:pPr marL="342265" indent="-342265"/>
            <a:endParaRPr lang="sv-SE" sz="1600" dirty="0">
              <a:latin typeface="Montserrat Light"/>
            </a:endParaRPr>
          </a:p>
          <a:p>
            <a:pPr marL="342265" indent="-342265"/>
            <a:r>
              <a:rPr lang="sv-SE" sz="1600" dirty="0">
                <a:latin typeface="Montserrat Light"/>
              </a:rPr>
              <a:t>Topographical survey and cross-section results</a:t>
            </a:r>
          </a:p>
          <a:p>
            <a:pPr marL="342265" indent="-342265"/>
            <a:endParaRPr lang="sv-SE" sz="1600" dirty="0">
              <a:latin typeface="Montserrat Light"/>
            </a:endParaRPr>
          </a:p>
          <a:p>
            <a:pPr marL="342265" indent="-342265"/>
            <a:r>
              <a:rPr lang="sv-SE" sz="1600" dirty="0">
                <a:latin typeface="Montserrat Light"/>
              </a:rPr>
              <a:t>Design considerations</a:t>
            </a:r>
          </a:p>
          <a:p>
            <a:pPr marL="342265" indent="-342265"/>
            <a:endParaRPr lang="sv-SE" sz="1600" dirty="0"/>
          </a:p>
          <a:p>
            <a:pPr marL="342265" indent="-342265"/>
            <a:r>
              <a:rPr lang="sv-SE" sz="1600" dirty="0">
                <a:latin typeface="Montserrat Light"/>
              </a:rPr>
              <a:t>Toolkit of potential measures</a:t>
            </a:r>
          </a:p>
          <a:p>
            <a:pPr marL="342265" indent="-342265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7323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ECD211-CA15-4A55-8A02-3C098F07F7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893" y="605409"/>
            <a:ext cx="3432787" cy="2241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Village entry point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3" y="837275"/>
            <a:ext cx="4545854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400" dirty="0">
                <a:latin typeface="Montserrat Light"/>
              </a:rPr>
              <a:t>Modest narrowing has a psychological effect without causing congestion</a:t>
            </a:r>
          </a:p>
          <a:p>
            <a:pPr marL="342265" indent="-342265"/>
            <a:r>
              <a:rPr lang="sv-SE" sz="1400" dirty="0">
                <a:latin typeface="Montserrat Light"/>
              </a:rPr>
              <a:t>Slight narrowing without obstructing traffic</a:t>
            </a:r>
            <a:endParaRPr lang="sv-SE" sz="1400" dirty="0"/>
          </a:p>
          <a:p>
            <a:pPr marL="342265" indent="-342265"/>
            <a:r>
              <a:rPr lang="sv-SE" sz="1400" dirty="0">
                <a:latin typeface="Montserrat Light"/>
              </a:rPr>
              <a:t>Speed repeater sign</a:t>
            </a:r>
            <a:endParaRPr lang="sv-SE" sz="1400" dirty="0"/>
          </a:p>
          <a:p>
            <a:pPr marL="342265" indent="-342265"/>
            <a:r>
              <a:rPr lang="sv-SE" sz="1400" dirty="0">
                <a:latin typeface="Montserrat Light"/>
              </a:rPr>
              <a:t>More characteristic village name sign</a:t>
            </a:r>
          </a:p>
          <a:p>
            <a:pPr marL="342265" indent="-342265"/>
            <a:r>
              <a:rPr lang="sv-SE" sz="1400" dirty="0">
                <a:latin typeface="Montserrat Light"/>
              </a:rPr>
              <a:t>Cycle-friendly village</a:t>
            </a:r>
          </a:p>
          <a:p>
            <a:pPr marL="342265" indent="-342265"/>
            <a:r>
              <a:rPr lang="sv-SE" sz="1400" dirty="0">
                <a:latin typeface="Montserrat Light"/>
              </a:rPr>
              <a:t>AECOM B1078 study states that a </a:t>
            </a:r>
            <a:br>
              <a:rPr lang="sv-SE" sz="1400" dirty="0">
                <a:latin typeface="Montserrat Light"/>
              </a:rPr>
            </a:br>
            <a:r>
              <a:rPr lang="sv-SE" sz="1400" dirty="0">
                <a:latin typeface="Montserrat Light"/>
              </a:rPr>
              <a:t>gateway feature is already proposed</a:t>
            </a:r>
            <a:br>
              <a:rPr lang="sv-SE" sz="1400" dirty="0">
                <a:latin typeface="Montserrat Light"/>
              </a:rPr>
            </a:br>
            <a:r>
              <a:rPr lang="sv-SE" sz="1400" dirty="0">
                <a:latin typeface="Montserrat Light"/>
              </a:rPr>
              <a:t>and is under discussion with SCC</a:t>
            </a:r>
            <a:endParaRPr lang="sv-SE" sz="1400" dirty="0"/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A661FD3-E14A-4A0C-8785-A5A17F478ACB}"/>
              </a:ext>
            </a:extLst>
          </p:cNvPr>
          <p:cNvSpPr txBox="1">
            <a:spLocks/>
          </p:cNvSpPr>
          <p:nvPr/>
        </p:nvSpPr>
        <p:spPr>
          <a:xfrm>
            <a:off x="7687918" y="2846955"/>
            <a:ext cx="1456082" cy="223323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342892" indent="-342892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  <a:defRPr lang="sv-SE" sz="1350" kern="1200" baseline="0" dirty="0" smtClean="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i="1" dirty="0"/>
              <a:t>Traffic in Villages</a:t>
            </a:r>
          </a:p>
          <a:p>
            <a:pPr marL="342265" indent="-342265"/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5F02524-F25D-4B09-BC78-677ECD10DC2D}"/>
              </a:ext>
            </a:extLst>
          </p:cNvPr>
          <p:cNvSpPr txBox="1">
            <a:spLocks/>
          </p:cNvSpPr>
          <p:nvPr/>
        </p:nvSpPr>
        <p:spPr>
          <a:xfrm>
            <a:off x="1371622" y="6244048"/>
            <a:ext cx="1456082" cy="446646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>
            <a:lvl1pPr marL="342892" indent="-342892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  <a:defRPr lang="sv-SE" sz="1350" kern="1200" baseline="0" dirty="0" smtClean="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i="1" dirty="0"/>
              <a:t>https://documents.hants.gov.uk/transport-projects/BramshawTrafficCalmingpresentation.pdf</a:t>
            </a: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8606CF-D55B-44BD-A8E0-274CDAA76AB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592" y="3396597"/>
            <a:ext cx="2797088" cy="1456645"/>
          </a:xfrm>
          <a:prstGeom prst="rect">
            <a:avLst/>
          </a:prstGeom>
        </p:spPr>
      </p:pic>
      <p:pic>
        <p:nvPicPr>
          <p:cNvPr id="10" name="Picture 9" descr="Village gateway with combined chicane and hump upon entry, with speed limit.">
            <a:extLst>
              <a:ext uri="{FF2B5EF4-FFF2-40B4-BE49-F238E27FC236}">
                <a16:creationId xmlns:a16="http://schemas.microsoft.com/office/drawing/2014/main" id="{A5DC8D9A-EEE5-42A5-BD41-DA8B6F91C0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986" y="3429000"/>
            <a:ext cx="2496845" cy="145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Village gateway with village name on attractive gate feature.  Yellow bars and roundels are also on the road.">
            <a:extLst>
              <a:ext uri="{FF2B5EF4-FFF2-40B4-BE49-F238E27FC236}">
                <a16:creationId xmlns:a16="http://schemas.microsoft.com/office/drawing/2014/main" id="{CF0D72A0-146E-4EFF-8808-B3B543ED1D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688" y="5179562"/>
            <a:ext cx="2941615" cy="14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5B7EE4-DA8A-43F2-AAED-20EC2152E1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22" y="5179562"/>
            <a:ext cx="2541643" cy="1600031"/>
          </a:xfrm>
          <a:prstGeom prst="rect">
            <a:avLst/>
          </a:prstGeom>
        </p:spPr>
      </p:pic>
      <p:pic>
        <p:nvPicPr>
          <p:cNvPr id="5122" name="Picture 2" descr="Policies &amp; Forms @ Winslow Town Council">
            <a:extLst>
              <a:ext uri="{FF2B5EF4-FFF2-40B4-BE49-F238E27FC236}">
                <a16:creationId xmlns:a16="http://schemas.microsoft.com/office/drawing/2014/main" id="{EA982112-922D-40EE-8067-720C2D94C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4365" y="3537398"/>
            <a:ext cx="1882555" cy="13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lcome To Historic Rochester Sign Kent UK Stock Photo - Alamy">
            <a:extLst>
              <a:ext uri="{FF2B5EF4-FFF2-40B4-BE49-F238E27FC236}">
                <a16:creationId xmlns:a16="http://schemas.microsoft.com/office/drawing/2014/main" id="{31CCD89E-02F2-4803-A125-FCD59F00D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67" y="5179562"/>
            <a:ext cx="1813018" cy="12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8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Mock speed bump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3" y="837275"/>
            <a:ext cx="5086612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400" dirty="0">
                <a:latin typeface="Montserrat Light"/>
              </a:rPr>
              <a:t>Psychological message to drivers to slow down</a:t>
            </a:r>
          </a:p>
          <a:p>
            <a:pPr marL="342265" indent="-342265"/>
            <a:endParaRPr lang="sv-SE" sz="1400" dirty="0">
              <a:latin typeface="Montserrat Light"/>
            </a:endParaRPr>
          </a:p>
          <a:p>
            <a:pPr marL="342265" indent="-342265"/>
            <a:r>
              <a:rPr lang="sv-SE" sz="1400" dirty="0">
                <a:latin typeface="Montserrat Light"/>
              </a:rPr>
              <a:t>Not a physical measure, so no noise or vibration</a:t>
            </a:r>
          </a:p>
          <a:p>
            <a:pPr marL="342265" indent="-342265"/>
            <a:endParaRPr lang="sv-SE" sz="1400" dirty="0">
              <a:latin typeface="Montserrat Light"/>
            </a:endParaRP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5F02524-F25D-4B09-BC78-677ECD10DC2D}"/>
              </a:ext>
            </a:extLst>
          </p:cNvPr>
          <p:cNvSpPr txBox="1">
            <a:spLocks/>
          </p:cNvSpPr>
          <p:nvPr/>
        </p:nvSpPr>
        <p:spPr>
          <a:xfrm>
            <a:off x="1389822" y="6467371"/>
            <a:ext cx="1711186" cy="3906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892" indent="-342892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—"/>
              <a:defRPr lang="sv-SE" sz="1350" kern="1200" baseline="0" dirty="0" smtClean="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00" i="1" dirty="0"/>
              <a:t>https://99percentinvisible.org</a:t>
            </a:r>
            <a:endParaRPr lang="en-GB" sz="7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</p:txBody>
      </p:sp>
      <p:pic>
        <p:nvPicPr>
          <p:cNvPr id="2050" name="Picture 2" descr="Speed Lump Optical Illusion Designed to Reduce Need for Bumps ...">
            <a:extLst>
              <a:ext uri="{FF2B5EF4-FFF2-40B4-BE49-F238E27FC236}">
                <a16:creationId xmlns:a16="http://schemas.microsoft.com/office/drawing/2014/main" id="{08CDF76B-A54B-4207-922B-128DBFA8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267" y="1896508"/>
            <a:ext cx="2856251" cy="21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ree UK Driver Theory Questions | Driving Tests">
            <a:extLst>
              <a:ext uri="{FF2B5EF4-FFF2-40B4-BE49-F238E27FC236}">
                <a16:creationId xmlns:a16="http://schemas.microsoft.com/office/drawing/2014/main" id="{653EA088-DBE5-42A8-A631-9316DE03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143" y="3624210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0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Pedestrian Crossings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3" y="837275"/>
            <a:ext cx="5086612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400" dirty="0">
                <a:latin typeface="Montserrat Light"/>
              </a:rPr>
              <a:t>Dedicated crossing point with pedestrian priority</a:t>
            </a:r>
          </a:p>
          <a:p>
            <a:pPr marL="342265" indent="-342265"/>
            <a:endParaRPr lang="sv-SE" sz="1400" dirty="0">
              <a:latin typeface="Montserrat Light"/>
            </a:endParaRPr>
          </a:p>
          <a:p>
            <a:pPr marL="342265" indent="-342265"/>
            <a:r>
              <a:rPr lang="sv-SE" sz="1400" dirty="0">
                <a:latin typeface="Montserrat Light"/>
              </a:rPr>
              <a:t>Not a physical measure, so no noise/vibration</a:t>
            </a:r>
          </a:p>
          <a:p>
            <a:pPr marL="342265" indent="-342265"/>
            <a:endParaRPr lang="sv-SE" sz="1400" dirty="0">
              <a:latin typeface="Montserrat Light"/>
            </a:endParaRPr>
          </a:p>
          <a:p>
            <a:pPr marL="342265" indent="-342265"/>
            <a:endParaRPr lang="sv-SE" sz="1400" dirty="0">
              <a:latin typeface="Montserrat Light"/>
            </a:endParaRPr>
          </a:p>
          <a:p>
            <a:pPr marL="342265" indent="-342265"/>
            <a:endParaRPr lang="sv-SE" sz="1400" dirty="0">
              <a:latin typeface="Montserrat Light"/>
            </a:endParaRPr>
          </a:p>
          <a:p>
            <a:pPr marL="342265" indent="-342265"/>
            <a:endParaRPr lang="sv-SE" sz="1400" dirty="0">
              <a:latin typeface="Montserrat Light"/>
            </a:endParaRP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2289" name="Picture 14" descr="Zebra Crossing">
            <a:extLst>
              <a:ext uri="{FF2B5EF4-FFF2-40B4-BE49-F238E27FC236}">
                <a16:creationId xmlns:a16="http://schemas.microsoft.com/office/drawing/2014/main" id="{BE926E7E-5723-40DB-9DB0-3E15D9268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2787" y="3984255"/>
            <a:ext cx="4579292" cy="21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EA79BD-ECF4-4DED-BF1F-E3D70853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7655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https://www.trafficchoices.co.uk/somerset/traffic-schemes/zebra-crossing.shtml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3" name="Picture 5" descr="Quarter of Britons don't know what a zebra crossing looks like | inews">
            <a:extLst>
              <a:ext uri="{FF2B5EF4-FFF2-40B4-BE49-F238E27FC236}">
                <a16:creationId xmlns:a16="http://schemas.microsoft.com/office/drawing/2014/main" id="{73C59494-C6FF-4A2B-AB29-154B87CC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974" y="4110466"/>
            <a:ext cx="2753952" cy="18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6B70C-281B-46D0-9DE5-67EE7B41DA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349" y="1944955"/>
            <a:ext cx="3398142" cy="1730411"/>
          </a:xfrm>
          <a:prstGeom prst="rect">
            <a:avLst/>
          </a:prstGeom>
        </p:spPr>
      </p:pic>
      <p:pic>
        <p:nvPicPr>
          <p:cNvPr id="9" name="Picture 19" descr="DS.118 Build Outs">
            <a:extLst>
              <a:ext uri="{FF2B5EF4-FFF2-40B4-BE49-F238E27FC236}">
                <a16:creationId xmlns:a16="http://schemas.microsoft.com/office/drawing/2014/main" id="{341D772E-FED7-4286-BA10-0B6A13C04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6162" y="1910104"/>
            <a:ext cx="3801974" cy="18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4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Pedestrian Refuge Island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837275"/>
            <a:ext cx="7100212" cy="2407851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Improvement for pedestrians: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Narrower road therefore less distance to cross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Easier to find gaps in traffic: only cross one lane at a time</a:t>
            </a: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15" descr="Pedestrian refuge island">
            <a:extLst>
              <a:ext uri="{FF2B5EF4-FFF2-40B4-BE49-F238E27FC236}">
                <a16:creationId xmlns:a16="http://schemas.microsoft.com/office/drawing/2014/main" id="{D666E327-120B-4481-901A-2166BEA4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618" y="2152278"/>
            <a:ext cx="4685438" cy="19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6" descr="refuge island bollard">
            <a:extLst>
              <a:ext uri="{FF2B5EF4-FFF2-40B4-BE49-F238E27FC236}">
                <a16:creationId xmlns:a16="http://schemas.microsoft.com/office/drawing/2014/main" id="{750AE809-E940-49E9-BB60-D78D3600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68" y="4281058"/>
            <a:ext cx="3883843" cy="25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680007-B5F3-41CC-A1A8-73604F41E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995" y="2860775"/>
            <a:ext cx="2961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https://www.trafficchoices.co.uk/somerset/traffic-schemes/zebra-crossing.shtml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EC2DD-A7B6-48CA-9D0C-6A75A0BF8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959" y="5551398"/>
            <a:ext cx="34623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https://www.trafficchoices.co.uk/somerset/traffic-schemes/zebra-crossing.shtml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4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Build-out with informal crossing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837275"/>
            <a:ext cx="7100212" cy="2407851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Narrowing has a psychological effect on speed</a:t>
            </a:r>
            <a:br>
              <a:rPr lang="sv-SE" sz="1600" dirty="0">
                <a:latin typeface="Montserrat Light"/>
              </a:rPr>
            </a:br>
            <a:r>
              <a:rPr lang="sv-SE" sz="1600" dirty="0">
                <a:latin typeface="Montserrat Light"/>
              </a:rPr>
              <a:t>(and may require one vehicle to wait, depending on size)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Improvement for pedestrians: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Narrower road, therefore less distance to cross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Depending on width, only one vehicle may be able to pass at a time, therefore easier for pedestrians to find gaps in traffic</a:t>
            </a: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5651372-CBD3-43ED-9195-0CD02B251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B656F8-5D77-43F3-AAA1-71A4A67BE4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991" y="4708108"/>
            <a:ext cx="2675058" cy="2043015"/>
          </a:xfrm>
          <a:prstGeom prst="rect">
            <a:avLst/>
          </a:prstGeom>
        </p:spPr>
      </p:pic>
      <p:pic>
        <p:nvPicPr>
          <p:cNvPr id="1043" name="Picture 19" descr="DS.118 Build Outs">
            <a:extLst>
              <a:ext uri="{FF2B5EF4-FFF2-40B4-BE49-F238E27FC236}">
                <a16:creationId xmlns:a16="http://schemas.microsoft.com/office/drawing/2014/main" id="{9DC04F71-BCEB-4FC1-9D74-2A27C03A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183" y="2676961"/>
            <a:ext cx="4410331" cy="18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arriageway Details 2.00">
            <a:extLst>
              <a:ext uri="{FF2B5EF4-FFF2-40B4-BE49-F238E27FC236}">
                <a16:creationId xmlns:a16="http://schemas.microsoft.com/office/drawing/2014/main" id="{D3ADAC25-FAD5-437D-B3B7-431A8ABA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099" y="4708109"/>
            <a:ext cx="3081267" cy="20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51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Build-out with informal crossing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837275"/>
            <a:ext cx="7100212" cy="2407851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Narrowing has a psychological effect on speed</a:t>
            </a:r>
            <a:br>
              <a:rPr lang="sv-SE" sz="1600" dirty="0">
                <a:latin typeface="Montserrat Light"/>
              </a:rPr>
            </a:br>
            <a:r>
              <a:rPr lang="sv-SE" sz="1600" dirty="0">
                <a:latin typeface="Montserrat Light"/>
              </a:rPr>
              <a:t>(and may require one vehicle to wait, depending on size)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Improvement for pedestrians: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Narrower road, therefore less distance to cross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Depending on width, only one vehicle may be able to pass at a time, therefore easier for pedestrians to find gaps in traffic</a:t>
            </a: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5651372-CBD3-43ED-9195-0CD02B251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E5EEA-3FD6-465C-B334-619C47CBB4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162" y="2604299"/>
            <a:ext cx="3284836" cy="199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67A853-9DA1-4984-B098-CF714F268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2" y="4703628"/>
            <a:ext cx="3087696" cy="2075802"/>
          </a:xfrm>
          <a:prstGeom prst="rect">
            <a:avLst/>
          </a:prstGeom>
        </p:spPr>
      </p:pic>
      <p:pic>
        <p:nvPicPr>
          <p:cNvPr id="10" name="Picture 6" descr="Craic On » What's the point of an Uncontrolled Crossing Point?">
            <a:extLst>
              <a:ext uri="{FF2B5EF4-FFF2-40B4-BE49-F238E27FC236}">
                <a16:creationId xmlns:a16="http://schemas.microsoft.com/office/drawing/2014/main" id="{5D221B86-8C8D-418E-98D2-15445A177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567" y="4695239"/>
            <a:ext cx="2778026" cy="20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osain Climate 🌍 on Twitter: &quot;As well as pinching cyclists, the ...">
            <a:extLst>
              <a:ext uri="{FF2B5EF4-FFF2-40B4-BE49-F238E27FC236}">
                <a16:creationId xmlns:a16="http://schemas.microsoft.com/office/drawing/2014/main" id="{2EB4032C-D036-4531-A057-40B3F83D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979" y="2562354"/>
            <a:ext cx="3074866" cy="20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92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Flexible Kerbside Parking with coloured surface treatment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1021149"/>
            <a:ext cx="7100212" cy="2407851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Use of overrunnable footways indicated by a change of surface material</a:t>
            </a: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33155-369D-4EE0-98D1-F2A9A07C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586" y="2349619"/>
            <a:ext cx="5608440" cy="30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207E5D-207B-4407-8990-296A31721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8924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032960-3821-4C8F-94BA-51967E462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134" y="4876801"/>
            <a:ext cx="3803636" cy="1843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35F84F-71DE-44D9-8E64-46539C0425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49" y="4876801"/>
            <a:ext cx="3722779" cy="1878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C7F8E8-866A-4759-BFD3-7407AFDE76D3}"/>
              </a:ext>
            </a:extLst>
          </p:cNvPr>
          <p:cNvSpPr txBox="1"/>
          <p:nvPr/>
        </p:nvSpPr>
        <p:spPr>
          <a:xfrm>
            <a:off x="1362135" y="4552950"/>
            <a:ext cx="73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				    After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DA2BA-24C9-40D2-8674-EC97858AEB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0" y="1539167"/>
            <a:ext cx="3268860" cy="296921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6F4BFD2-89D0-42E5-9C55-80F01BE38509}"/>
              </a:ext>
            </a:extLst>
          </p:cNvPr>
          <p:cNvSpPr/>
          <p:nvPr/>
        </p:nvSpPr>
        <p:spPr>
          <a:xfrm>
            <a:off x="4732383" y="5589086"/>
            <a:ext cx="947769" cy="46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87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Neighbourhood Square – Landscaping and Planting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837275"/>
            <a:ext cx="7100212" cy="2407851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Improvement for pedestrians: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Provision of benches and planting to enhance the pedestrian feel of the space, making it more welcoming and attractive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Provides spaces for elderly or disabled to stop and rest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Narrower road therefore less distance to cross</a:t>
            </a: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33155-369D-4EE0-98D1-F2A9A07C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586" y="2349619"/>
            <a:ext cx="5608440" cy="30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D4FF09-8AA3-4766-9720-51810D0C02B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94302" y="3991102"/>
            <a:ext cx="98755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https://cyclingsolutions.info/traffic-calming/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4" descr="Mini-Hollands, London / Active Design Principles | Essex Design Guide">
            <a:extLst>
              <a:ext uri="{FF2B5EF4-FFF2-40B4-BE49-F238E27FC236}">
                <a16:creationId xmlns:a16="http://schemas.microsoft.com/office/drawing/2014/main" id="{089B1263-AA5D-4984-9CDC-9D87F2ABD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6162" y="2375915"/>
            <a:ext cx="2963893" cy="19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AF39BC2A-400D-497B-A7DD-893266AE63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950" y="2375915"/>
            <a:ext cx="3291352" cy="4266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73" name="Picture 23">
            <a:extLst>
              <a:ext uri="{FF2B5EF4-FFF2-40B4-BE49-F238E27FC236}">
                <a16:creationId xmlns:a16="http://schemas.microsoft.com/office/drawing/2014/main" id="{CDAC22D2-7891-41CD-8CB6-E615DD0A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163" y="4421989"/>
            <a:ext cx="2963892" cy="22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50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Green build-out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837275"/>
            <a:ext cx="6938961" cy="3347099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400" dirty="0">
                <a:latin typeface="Montserrat Light"/>
              </a:rPr>
              <a:t>Protects blind accesses (left-hand side of picture)</a:t>
            </a:r>
            <a:endParaRPr lang="sv-SE" sz="1400" dirty="0"/>
          </a:p>
          <a:p>
            <a:pPr marL="342265" indent="-342265"/>
            <a:r>
              <a:rPr lang="sv-SE" sz="1400" dirty="0">
                <a:latin typeface="Montserrat Light"/>
              </a:rPr>
              <a:t>Filled with vegetation – more attractive, and potential for community involvement</a:t>
            </a:r>
          </a:p>
          <a:p>
            <a:pPr marL="342265" indent="-342265"/>
            <a:r>
              <a:rPr lang="sv-SE" sz="1400" dirty="0">
                <a:latin typeface="Montserrat Light"/>
              </a:rPr>
              <a:t>Backed up by bollards to enforce its purpose</a:t>
            </a: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6390" name="Picture 6" descr="Stainless steel planters">
            <a:extLst>
              <a:ext uri="{FF2B5EF4-FFF2-40B4-BE49-F238E27FC236}">
                <a16:creationId xmlns:a16="http://schemas.microsoft.com/office/drawing/2014/main" id="{0F624791-DC4D-40B4-A66B-29A72612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994" y="2510824"/>
            <a:ext cx="4195772" cy="38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3A112-93AE-4FD2-8099-C09B2CB67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504" y="2368645"/>
            <a:ext cx="3019947" cy="40033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419D24-68FC-4FD0-AF75-11CA21710ED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56705" y="6371965"/>
            <a:ext cx="21333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Nort</a:t>
            </a:r>
            <a:r>
              <a:rPr lang="en-GB" alt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Tyneside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16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Narrow carriageway to provide additional footway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837275"/>
            <a:ext cx="7100212" cy="2407851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Reducing the size of the carriageway, providing priority to pedestrians and cyclists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Use of overrrunnable footways indicated by a change of surface material</a:t>
            </a:r>
          </a:p>
          <a:p>
            <a:pPr marL="342265" indent="-342265"/>
            <a:endParaRPr lang="sv-SE" sz="1600" dirty="0">
              <a:latin typeface="Montserrat Light"/>
            </a:endParaRPr>
          </a:p>
          <a:p>
            <a:pPr marL="342265" indent="-342265"/>
            <a:endParaRPr lang="sv-SE" sz="1600" dirty="0">
              <a:latin typeface="Montserrat Light"/>
            </a:endParaRPr>
          </a:p>
          <a:p>
            <a:pPr marL="342265" indent="-342265"/>
            <a:endParaRPr lang="sv-SE" sz="1600" dirty="0">
              <a:latin typeface="Montserrat Light"/>
            </a:endParaRP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207E5D-207B-4407-8990-296A31721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8924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A87E5-3E73-4037-AE33-C7B3AA01F27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75" y="4276689"/>
            <a:ext cx="6645910" cy="231711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439F98-E691-4FD9-8DF0-71DEFAFFAE61}"/>
              </a:ext>
            </a:extLst>
          </p:cNvPr>
          <p:cNvSpPr/>
          <p:nvPr/>
        </p:nvSpPr>
        <p:spPr>
          <a:xfrm>
            <a:off x="4706445" y="5202997"/>
            <a:ext cx="947769" cy="46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ffective signage and road markings boost road safety | World Highways">
            <a:extLst>
              <a:ext uri="{FF2B5EF4-FFF2-40B4-BE49-F238E27FC236}">
                <a16:creationId xmlns:a16="http://schemas.microsoft.com/office/drawing/2014/main" id="{652A274E-BF49-4417-B6A0-67B341EA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25" y="1770787"/>
            <a:ext cx="3185560" cy="23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8AA6FA-D575-4846-A480-4335B4A72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4164" y="2343238"/>
            <a:ext cx="3185560" cy="166798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A09A4085-0750-41D8-883F-AA33A67738A4}"/>
              </a:ext>
            </a:extLst>
          </p:cNvPr>
          <p:cNvSpPr/>
          <p:nvPr/>
        </p:nvSpPr>
        <p:spPr>
          <a:xfrm>
            <a:off x="4651758" y="2885882"/>
            <a:ext cx="947769" cy="46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4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783">
              <a:defRPr/>
            </a:pPr>
            <a:endParaRPr lang="en-GB" sz="750">
              <a:solidFill>
                <a:srgbClr val="FF4337"/>
              </a:solidFill>
              <a:latin typeface="Montserrat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721966D-292D-4A20-A967-C14D910B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57" y="2900727"/>
            <a:ext cx="6549887" cy="1056546"/>
          </a:xfrm>
        </p:spPr>
        <p:txBody>
          <a:bodyPr>
            <a:noAutofit/>
          </a:bodyPr>
          <a:lstStyle/>
          <a:p>
            <a:pPr algn="ctr"/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Existing Features and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07343749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Tighter </a:t>
            </a:r>
            <a:r>
              <a:rPr lang="en-US" dirty="0" err="1">
                <a:solidFill>
                  <a:schemeClr val="tx2"/>
                </a:solidFill>
              </a:rPr>
              <a:t>kerb</a:t>
            </a:r>
            <a:r>
              <a:rPr lang="en-US" dirty="0">
                <a:solidFill>
                  <a:schemeClr val="tx2"/>
                </a:solidFill>
              </a:rPr>
              <a:t> radii 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837275"/>
            <a:ext cx="7100212" cy="2407851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Increase visibility for vehicles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Tighter turning meaning vehicles must slow down when approaching and taking the corner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Improvement for pedestrians: narrower road therefore less distance to cross</a:t>
            </a:r>
          </a:p>
          <a:p>
            <a:pPr marL="0" indent="0">
              <a:buNone/>
            </a:pP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5651372-CBD3-43ED-9195-0CD02B251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A08F0F8-4101-4D62-A270-2707CEAC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897" y="3521253"/>
            <a:ext cx="29612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https://www.trafficchoices.co.uk/somerset/traffic-schemes/new-footway.shtml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5B3C6-0DAD-469A-8920-386F6861F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00" name="Picture 19" descr="Footway recently built adjacent to a road">
            <a:extLst>
              <a:ext uri="{FF2B5EF4-FFF2-40B4-BE49-F238E27FC236}">
                <a16:creationId xmlns:a16="http://schemas.microsoft.com/office/drawing/2014/main" id="{E2058B57-ED1B-4B9A-9757-A3AF985A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407" y="4549308"/>
            <a:ext cx="3437801" cy="22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0" descr="Example of a new footway">
            <a:extLst>
              <a:ext uri="{FF2B5EF4-FFF2-40B4-BE49-F238E27FC236}">
                <a16:creationId xmlns:a16="http://schemas.microsoft.com/office/drawing/2014/main" id="{70D66FB8-E0EC-437B-9A3E-80CB51DB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198" y="2486025"/>
            <a:ext cx="4130810" cy="21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7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Junctions redesigns</a:t>
            </a:r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837275"/>
            <a:ext cx="7100212" cy="2407851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en-GB" dirty="0"/>
              <a:t>B1078 / Border Cot Lane – options for a mini roundabout</a:t>
            </a:r>
            <a:endParaRPr lang="sv-SE" dirty="0"/>
          </a:p>
          <a:p>
            <a:pPr marL="342265" indent="-342265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33155-369D-4EE0-98D1-F2A9A07C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586" y="2349619"/>
            <a:ext cx="5608440" cy="30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207E5D-207B-4407-8990-296A31721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8924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0AFB0B-DD88-4E3C-BBA3-D3ED94B66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26" y="1581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41" name="Picture 25" descr="Ben Hamilton-Baillie obituary | Cities | The Guardian">
            <a:extLst>
              <a:ext uri="{FF2B5EF4-FFF2-40B4-BE49-F238E27FC236}">
                <a16:creationId xmlns:a16="http://schemas.microsoft.com/office/drawing/2014/main" id="{2E6C89C4-823C-44A8-A03D-A327A6B0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187" y="1283921"/>
            <a:ext cx="3497509" cy="2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49C0FA2-398B-4AA9-B10F-9EFD0358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962567"/>
            <a:ext cx="2219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Poynton, Cheshire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https://www.theguardian.com/cities/2019/mar/18/ben-hamilton-baillie-obituary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76ADD3-0B78-435D-8B43-28D954AA48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075" y="4036742"/>
            <a:ext cx="3657600" cy="2714292"/>
          </a:xfrm>
          <a:prstGeom prst="rect">
            <a:avLst/>
          </a:prstGeom>
        </p:spPr>
      </p:pic>
      <p:pic>
        <p:nvPicPr>
          <p:cNvPr id="10245" name="Picture 5" descr="File:Mini roundabout to new housing estate - Geograph - 523292.jpg">
            <a:extLst>
              <a:ext uri="{FF2B5EF4-FFF2-40B4-BE49-F238E27FC236}">
                <a16:creationId xmlns:a16="http://schemas.microsoft.com/office/drawing/2014/main" id="{31386B0D-6BF8-4024-9A81-F21FFAA2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3417" y="1233876"/>
            <a:ext cx="3562193" cy="26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5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783">
              <a:defRPr/>
            </a:pPr>
            <a:endParaRPr lang="en-GB" sz="750">
              <a:solidFill>
                <a:srgbClr val="FF4337"/>
              </a:solidFill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973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150931"/>
            <a:ext cx="6938962" cy="446646"/>
          </a:xfrm>
        </p:spPr>
        <p:txBody>
          <a:bodyPr/>
          <a:lstStyle/>
          <a:p>
            <a:r>
              <a:rPr lang="en-US" noProof="0" dirty="0">
                <a:solidFill>
                  <a:schemeClr val="tx2"/>
                </a:solidFill>
              </a:rPr>
              <a:t>Existing Characteristics of B1078 High Street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2771" y="579819"/>
            <a:ext cx="7821230" cy="4134224"/>
          </a:xfrm>
        </p:spPr>
        <p:txBody>
          <a:bodyPr anchor="t">
            <a:normAutofit fontScale="92500" lnSpcReduction="20000"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Study area B1078 from Border Cot Lane to B1116 roundabout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3,650 vehicles per day (2015 data presented at Stage 4)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Two slight-severity accidents recorded in 5 years, both involving cyclists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30mph speed limit along the entire length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Double-decker bus route (63/64 Ipswich &lt;-&gt; Aldeburgh)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Bus stop flag and cage on westbound side; flag only eastbound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Centre line marked except for where formal kerbside bays exist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Primarily residential; mainly older buildings with some new development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Some very narrow footways: not wide enough for pedestrians to pass one another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Little protection from traffic for building frontages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Some parking up on the footway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No dedicated facilities for pedestrians to cross safely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Blind accesses difficult to enter/exit safely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 descr="image003">
            <a:extLst>
              <a:ext uri="{FF2B5EF4-FFF2-40B4-BE49-F238E27FC236}">
                <a16:creationId xmlns:a16="http://schemas.microsoft.com/office/drawing/2014/main" id="{3514509A-0614-4F49-A3F9-4C260CDE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111" y="4787824"/>
            <a:ext cx="3540971" cy="18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4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783">
              <a:defRPr/>
            </a:pPr>
            <a:endParaRPr lang="en-GB" sz="750">
              <a:solidFill>
                <a:srgbClr val="FF4337"/>
              </a:solidFill>
              <a:latin typeface="Montserrat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721966D-292D-4A20-A967-C14D910B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57" y="2900727"/>
            <a:ext cx="6549887" cy="1056546"/>
          </a:xfrm>
        </p:spPr>
        <p:txBody>
          <a:bodyPr>
            <a:noAutofit/>
          </a:bodyPr>
          <a:lstStyle/>
          <a:p>
            <a:pPr algn="ctr"/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b="1" dirty="0">
                <a:solidFill>
                  <a:schemeClr val="bg1"/>
                </a:solidFill>
              </a:rPr>
              <a:t>Design Objectives</a:t>
            </a:r>
          </a:p>
        </p:txBody>
      </p:sp>
    </p:spTree>
    <p:extLst>
      <p:ext uri="{BB962C8B-B14F-4D97-AF65-F5344CB8AC3E}">
        <p14:creationId xmlns:p14="http://schemas.microsoft.com/office/powerpoint/2010/main" val="41347617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US" noProof="0" dirty="0">
                <a:solidFill>
                  <a:schemeClr val="tx2"/>
                </a:solidFill>
              </a:rPr>
              <a:t>Wickham Market – Design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66B26B-B5E6-4E47-856D-A5371DF3F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4"/>
            <a:ext cx="7050515" cy="5686078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Safer, more pleasant walking routes and crossing opportunities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Improved public realm for local residents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Greater protection for building frontages from passing traffic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Suitable parking designed to accommodate residents’ needs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Discourage through traffic and encourage safe speeds when passing through the village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Active consideration of cyclists’ needs travelling along B1078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Wayfinding for visitors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Improved provision for bus users</a:t>
            </a:r>
            <a:endParaRPr lang="sv-SE" sz="1600" dirty="0"/>
          </a:p>
          <a:p>
            <a:pPr marL="342265" indent="-342265"/>
            <a:endParaRPr lang="sv-SE" sz="1600" dirty="0">
              <a:latin typeface="Montserrat Light"/>
            </a:endParaRPr>
          </a:p>
          <a:p>
            <a:pPr marL="0" indent="0">
              <a:buNone/>
            </a:pPr>
            <a:r>
              <a:rPr lang="sv-SE" sz="1600" b="1" dirty="0">
                <a:latin typeface="Montserrat" panose="00000500000000000000" pitchFamily="2" charset="0"/>
              </a:rPr>
              <a:t>Design constraints: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No vertical deflection (speed humps / rumble strips) to minimise vibrations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Consideration of both maintenance and installation costs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Limited width between building frontages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Need to accommodate some large vehicles (farm equipment and double decker buses)</a:t>
            </a:r>
          </a:p>
          <a:p>
            <a:pPr marL="342265" indent="-342265"/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30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Topographical survey in June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ABC22-58B5-4E76-B03F-01BB1D1532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767" y="3598957"/>
            <a:ext cx="7487838" cy="3006786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Detailed measurements of: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Footway widths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Carriageway widths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Distance from building frontage to footway/kerb</a:t>
            </a:r>
          </a:p>
          <a:p>
            <a:pPr marL="856601" lvl="2" indent="-342265"/>
            <a:r>
              <a:rPr lang="sv-SE" sz="1600" dirty="0">
                <a:latin typeface="Montserrat Light"/>
              </a:rPr>
              <a:t>Accesses</a:t>
            </a:r>
          </a:p>
          <a:p>
            <a:pPr marL="514336" lvl="2" indent="0">
              <a:buNone/>
            </a:pPr>
            <a:endParaRPr lang="sv-SE" sz="1600" dirty="0">
              <a:latin typeface="Montserrat Light"/>
            </a:endParaRPr>
          </a:p>
          <a:p>
            <a:pPr marL="342265" indent="-342265"/>
            <a:r>
              <a:rPr lang="sv-SE" sz="1600" dirty="0">
                <a:latin typeface="Montserrat Light"/>
              </a:rPr>
              <a:t>Data used to show several typical street cross-section profiles </a:t>
            </a:r>
          </a:p>
        </p:txBody>
      </p:sp>
    </p:spTree>
    <p:extLst>
      <p:ext uri="{BB962C8B-B14F-4D97-AF65-F5344CB8AC3E}">
        <p14:creationId xmlns:p14="http://schemas.microsoft.com/office/powerpoint/2010/main" val="299983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783">
              <a:defRPr/>
            </a:pPr>
            <a:endParaRPr lang="en-GB" sz="750">
              <a:solidFill>
                <a:srgbClr val="FF4337"/>
              </a:solidFill>
              <a:latin typeface="Montserrat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721966D-292D-4A20-A967-C14D910B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57" y="3129324"/>
            <a:ext cx="6549887" cy="458699"/>
          </a:xfrm>
        </p:spPr>
        <p:txBody>
          <a:bodyPr>
            <a:no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Typical Cross-Sections</a:t>
            </a:r>
          </a:p>
        </p:txBody>
      </p:sp>
    </p:spTree>
    <p:extLst>
      <p:ext uri="{BB962C8B-B14F-4D97-AF65-F5344CB8AC3E}">
        <p14:creationId xmlns:p14="http://schemas.microsoft.com/office/powerpoint/2010/main" val="11640920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B5DE-CBD1-4212-AC63-39A373BE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62" y="390629"/>
            <a:ext cx="6938962" cy="44664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Topographical survey - June 2020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2A65CA-3DD3-459B-AD8A-454F48257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6162" y="936665"/>
            <a:ext cx="7050515" cy="3651844"/>
          </a:xfrm>
        </p:spPr>
        <p:txBody>
          <a:bodyPr anchor="t">
            <a:normAutofit/>
          </a:bodyPr>
          <a:lstStyle/>
          <a:p>
            <a:pPr marL="342265" indent="-342265"/>
            <a:r>
              <a:rPr lang="sv-SE" sz="1600" dirty="0">
                <a:latin typeface="Montserrat Light"/>
              </a:rPr>
              <a:t>Initial indicative cross-sections taken at 8 locations</a:t>
            </a:r>
          </a:p>
          <a:p>
            <a:pPr marL="342265" indent="-342265"/>
            <a:r>
              <a:rPr lang="sv-SE" sz="1600" dirty="0">
                <a:latin typeface="Montserrat Light"/>
              </a:rPr>
              <a:t>Chainage measured from Border Cot Lane junction</a:t>
            </a:r>
          </a:p>
          <a:p>
            <a:pPr marL="514336" lvl="2" indent="0">
              <a:buNone/>
            </a:pPr>
            <a:endParaRPr lang="sv-SE" sz="1600" dirty="0">
              <a:latin typeface="Montserrat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C0D0A-4358-4651-B2DD-8348037898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172" y="1704512"/>
            <a:ext cx="7628273" cy="44371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69EF06-5F32-449F-BC06-880764759268}"/>
              </a:ext>
            </a:extLst>
          </p:cNvPr>
          <p:cNvCxnSpPr>
            <a:cxnSpLocks/>
          </p:cNvCxnSpPr>
          <p:nvPr/>
        </p:nvCxnSpPr>
        <p:spPr>
          <a:xfrm flipH="1">
            <a:off x="2849731" y="2840855"/>
            <a:ext cx="150921" cy="843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367097-3767-4831-9243-F025233E1EC0}"/>
              </a:ext>
            </a:extLst>
          </p:cNvPr>
          <p:cNvCxnSpPr>
            <a:cxnSpLocks/>
          </p:cNvCxnSpPr>
          <p:nvPr/>
        </p:nvCxnSpPr>
        <p:spPr>
          <a:xfrm>
            <a:off x="5073857" y="2948866"/>
            <a:ext cx="99434" cy="8241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4CB00-740A-4552-819C-04F3F5E9E758}"/>
              </a:ext>
            </a:extLst>
          </p:cNvPr>
          <p:cNvCxnSpPr>
            <a:cxnSpLocks/>
          </p:cNvCxnSpPr>
          <p:nvPr/>
        </p:nvCxnSpPr>
        <p:spPr>
          <a:xfrm>
            <a:off x="6587231" y="2931110"/>
            <a:ext cx="79899" cy="717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A2D34E-3A28-4787-8DE0-62C962E43CC3}"/>
              </a:ext>
            </a:extLst>
          </p:cNvPr>
          <p:cNvCxnSpPr>
            <a:cxnSpLocks/>
          </p:cNvCxnSpPr>
          <p:nvPr/>
        </p:nvCxnSpPr>
        <p:spPr>
          <a:xfrm>
            <a:off x="7741831" y="2808044"/>
            <a:ext cx="63998" cy="840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026992-8553-4F58-87E5-870278B0EF41}"/>
              </a:ext>
            </a:extLst>
          </p:cNvPr>
          <p:cNvCxnSpPr>
            <a:cxnSpLocks/>
          </p:cNvCxnSpPr>
          <p:nvPr/>
        </p:nvCxnSpPr>
        <p:spPr>
          <a:xfrm>
            <a:off x="1656162" y="5069029"/>
            <a:ext cx="66106" cy="852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E17259-D4A6-4B18-9AA6-CA9A4A589C9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023064" y="4848688"/>
            <a:ext cx="113930" cy="736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534A82-C082-4705-AEB1-6F0360484FF2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400583" y="4627142"/>
            <a:ext cx="113930" cy="683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53D6F1-3A48-4BB3-8C04-C1AE25B11B63}"/>
              </a:ext>
            </a:extLst>
          </p:cNvPr>
          <p:cNvCxnSpPr>
            <a:cxnSpLocks/>
          </p:cNvCxnSpPr>
          <p:nvPr/>
        </p:nvCxnSpPr>
        <p:spPr>
          <a:xfrm>
            <a:off x="7025197" y="4352924"/>
            <a:ext cx="68062" cy="8457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539C41-DB82-4037-B7BA-37583A626BE0}"/>
              </a:ext>
            </a:extLst>
          </p:cNvPr>
          <p:cNvSpPr txBox="1"/>
          <p:nvPr/>
        </p:nvSpPr>
        <p:spPr>
          <a:xfrm>
            <a:off x="2419165" y="2586939"/>
            <a:ext cx="116297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Cross-section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E77BFB-6091-4F21-9364-66D6975B4C3B}"/>
              </a:ext>
            </a:extLst>
          </p:cNvPr>
          <p:cNvSpPr txBox="1"/>
          <p:nvPr/>
        </p:nvSpPr>
        <p:spPr>
          <a:xfrm>
            <a:off x="4384714" y="2700707"/>
            <a:ext cx="128391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Cross-section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222CE8-FE01-40F6-826D-F08DA752B707}"/>
              </a:ext>
            </a:extLst>
          </p:cNvPr>
          <p:cNvSpPr txBox="1"/>
          <p:nvPr/>
        </p:nvSpPr>
        <p:spPr>
          <a:xfrm>
            <a:off x="5862615" y="2665600"/>
            <a:ext cx="128391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Cross-section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72E332-43FB-4BDC-81F6-F17B2BE84F94}"/>
              </a:ext>
            </a:extLst>
          </p:cNvPr>
          <p:cNvSpPr txBox="1"/>
          <p:nvPr/>
        </p:nvSpPr>
        <p:spPr>
          <a:xfrm>
            <a:off x="7182097" y="2554128"/>
            <a:ext cx="128391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Cross-section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3461D4-C705-462E-A1C7-212DA39722CA}"/>
              </a:ext>
            </a:extLst>
          </p:cNvPr>
          <p:cNvSpPr txBox="1"/>
          <p:nvPr/>
        </p:nvSpPr>
        <p:spPr>
          <a:xfrm>
            <a:off x="1282037" y="4803713"/>
            <a:ext cx="128391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Cross-section 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A606EF-B355-45AB-A078-35AF372044BD}"/>
              </a:ext>
            </a:extLst>
          </p:cNvPr>
          <p:cNvSpPr txBox="1"/>
          <p:nvPr/>
        </p:nvSpPr>
        <p:spPr>
          <a:xfrm>
            <a:off x="3495038" y="5584704"/>
            <a:ext cx="128391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Cross-section 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9C4EE5-F579-4715-8E27-66301047F9F5}"/>
              </a:ext>
            </a:extLst>
          </p:cNvPr>
          <p:cNvSpPr txBox="1"/>
          <p:nvPr/>
        </p:nvSpPr>
        <p:spPr>
          <a:xfrm>
            <a:off x="4872557" y="5310452"/>
            <a:ext cx="128391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Cross-section 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3ABEB0-C491-4C02-A9C0-16FB38AD7DD0}"/>
              </a:ext>
            </a:extLst>
          </p:cNvPr>
          <p:cNvSpPr txBox="1"/>
          <p:nvPr/>
        </p:nvSpPr>
        <p:spPr>
          <a:xfrm>
            <a:off x="6521916" y="5107242"/>
            <a:ext cx="128391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Cross-section 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263154-821A-476E-9C3C-E450DEA8EEAD}"/>
              </a:ext>
            </a:extLst>
          </p:cNvPr>
          <p:cNvSpPr txBox="1"/>
          <p:nvPr/>
        </p:nvSpPr>
        <p:spPr>
          <a:xfrm rot="5400000">
            <a:off x="1524045" y="5918357"/>
            <a:ext cx="10031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Spring Lane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1A2DE8-869A-4288-8718-F5DA1E310DA0}"/>
              </a:ext>
            </a:extLst>
          </p:cNvPr>
          <p:cNvSpPr txBox="1"/>
          <p:nvPr/>
        </p:nvSpPr>
        <p:spPr>
          <a:xfrm rot="19066912">
            <a:off x="7711555" y="4103436"/>
            <a:ext cx="10031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Deben Mills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ABEC9C-A2FD-4540-8FBC-4591F0B10EE7}"/>
              </a:ext>
            </a:extLst>
          </p:cNvPr>
          <p:cNvSpPr txBox="1"/>
          <p:nvPr/>
        </p:nvSpPr>
        <p:spPr>
          <a:xfrm rot="1993459">
            <a:off x="1088367" y="2250102"/>
            <a:ext cx="100317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Montserrat" panose="00000500000000000000" pitchFamily="2" charset="0"/>
              </a:rPr>
              <a:t>Border Cot</a:t>
            </a:r>
            <a:br>
              <a:rPr lang="en-GB" sz="1050" dirty="0">
                <a:latin typeface="Montserrat" panose="00000500000000000000" pitchFamily="2" charset="0"/>
              </a:rPr>
            </a:br>
            <a:r>
              <a:rPr lang="en-GB" sz="1050" dirty="0">
                <a:latin typeface="Montserrat" panose="00000500000000000000" pitchFamily="2" charset="0"/>
              </a:rPr>
              <a:t>Lane</a:t>
            </a:r>
          </a:p>
        </p:txBody>
      </p:sp>
    </p:spTree>
    <p:extLst>
      <p:ext uri="{BB962C8B-B14F-4D97-AF65-F5344CB8AC3E}">
        <p14:creationId xmlns:p14="http://schemas.microsoft.com/office/powerpoint/2010/main" val="50812489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co Quote.potx" id="{8B4F8C25-1DD3-4CC9-83A4-3512EEE9E65F}" vid="{4F58C7F6-7919-436B-BA09-A5AE9E5757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5C8CFF7CD964185ED29AF6CA19B36" ma:contentTypeVersion="4" ma:contentTypeDescription="Create a new document." ma:contentTypeScope="" ma:versionID="ea020ef03f4a77328fa1a09060863d73">
  <xsd:schema xmlns:xsd="http://www.w3.org/2001/XMLSchema" xmlns:xs="http://www.w3.org/2001/XMLSchema" xmlns:p="http://schemas.microsoft.com/office/2006/metadata/properties" xmlns:ns2="b243b76e-6328-4207-97e1-3aa6503e623a" targetNamespace="http://schemas.microsoft.com/office/2006/metadata/properties" ma:root="true" ma:fieldsID="f76aaa4d460bd54d6ea9bb6fd26094d8" ns2:_="">
    <xsd:import namespace="b243b76e-6328-4207-97e1-3aa6503e6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3b76e-6328-4207-97e1-3aa6503e6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BDB467-8096-4DD9-968B-121E7018C371}">
  <ds:schemaRefs>
    <ds:schemaRef ds:uri="http://purl.org/dc/terms/"/>
    <ds:schemaRef ds:uri="http://www.w3.org/XML/1998/namespace"/>
    <ds:schemaRef ds:uri="b243b76e-6328-4207-97e1-3aa6503e623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F77D1B-9D21-47A9-B44B-4408FAF88A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3C004E-8C5B-4808-A755-4A577102F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3b76e-6328-4207-97e1-3aa6503e6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- Arial Times(eng)</Template>
  <TotalTime>2243</TotalTime>
  <Words>1033</Words>
  <Application>Microsoft Office PowerPoint</Application>
  <PresentationFormat>On-screen Show (4:3)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Montserrat</vt:lpstr>
      <vt:lpstr>Montserrat Light</vt:lpstr>
      <vt:lpstr>Montserrat SemiBold</vt:lpstr>
      <vt:lpstr>Montserrat Thin</vt:lpstr>
      <vt:lpstr>1_Thème Office</vt:lpstr>
      <vt:lpstr> Wickham Market High Street – Potential Approach  </vt:lpstr>
      <vt:lpstr>Contents</vt:lpstr>
      <vt:lpstr> Existing Features and Characteristics</vt:lpstr>
      <vt:lpstr>Existing Characteristics of B1078 High Street</vt:lpstr>
      <vt:lpstr> Design Objectives</vt:lpstr>
      <vt:lpstr>Wickham Market – Design Objectives</vt:lpstr>
      <vt:lpstr>Topographical survey in June 2020</vt:lpstr>
      <vt:lpstr>Typical Cross-Sections</vt:lpstr>
      <vt:lpstr>Topographical survey - June 2020</vt:lpstr>
      <vt:lpstr>Cross-section 1 – east of Border Cot Lane (ch.0-65m)</vt:lpstr>
      <vt:lpstr>Cross-section 2 – past Hasnip’s (ch. 65-115m) </vt:lpstr>
      <vt:lpstr>Cross-section 3 (ch.115-140m) </vt:lpstr>
      <vt:lpstr>Cross-section 4 – Gospel Hall Close (ch. 140-175m)  </vt:lpstr>
      <vt:lpstr>Cross-section 5 – Spring Lane junction (ch. 175-225m) </vt:lpstr>
      <vt:lpstr>Cross-section 6 – marked bays (ch. 225-280m) </vt:lpstr>
      <vt:lpstr>Cross-section 7 – marked bays (ch. 280-300m) </vt:lpstr>
      <vt:lpstr>Cross-section 8 – west of Deben Mills (ch. 320-350m)</vt:lpstr>
      <vt:lpstr>Potential Improvements</vt:lpstr>
      <vt:lpstr>Traffic Calming Toolkit - Summary</vt:lpstr>
      <vt:lpstr>Village entry point</vt:lpstr>
      <vt:lpstr>Mock speed bump</vt:lpstr>
      <vt:lpstr>Pedestrian Crossings</vt:lpstr>
      <vt:lpstr>Pedestrian Refuge Island</vt:lpstr>
      <vt:lpstr>Build-out with informal crossing</vt:lpstr>
      <vt:lpstr>Build-out with informal crossing</vt:lpstr>
      <vt:lpstr>Flexible Kerbside Parking with coloured surface treatment</vt:lpstr>
      <vt:lpstr>Neighbourhood Square – Landscaping and Planting</vt:lpstr>
      <vt:lpstr>Green build-out</vt:lpstr>
      <vt:lpstr>Narrow carriageway to provide additional footway</vt:lpstr>
      <vt:lpstr>Tighter kerb radii </vt:lpstr>
      <vt:lpstr>Junctions redesigns</vt:lpstr>
      <vt:lpstr>PowerPoint Presentation</vt:lpstr>
    </vt:vector>
  </TitlesOfParts>
  <Company>WSP Group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today imagine tomorrow create for the future</dc:title>
  <dc:creator>Harrami, Hamza</dc:creator>
  <cp:lastModifiedBy>Buxton, George</cp:lastModifiedBy>
  <cp:revision>344</cp:revision>
  <cp:lastPrinted>2020-06-04T15:01:11Z</cp:lastPrinted>
  <dcterms:created xsi:type="dcterms:W3CDTF">2019-08-14T10:27:43Z</dcterms:created>
  <dcterms:modified xsi:type="dcterms:W3CDTF">2020-07-08T14:48:44Z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0x010100B3B5C8CFF7CD964185ED29AF6CA19B36</vt:lpwstr>
  </property>
</Properties>
</file>