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1.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4" r:id="rId4"/>
  </p:sldMasterIdLst>
  <p:notesMasterIdLst>
    <p:notesMasterId r:id="rId37"/>
  </p:notesMasterIdLst>
  <p:handoutMasterIdLst>
    <p:handoutMasterId r:id="rId38"/>
  </p:handoutMasterIdLst>
  <p:sldIdLst>
    <p:sldId id="401" r:id="rId5"/>
    <p:sldId id="336" r:id="rId6"/>
    <p:sldId id="377" r:id="rId7"/>
    <p:sldId id="402" r:id="rId8"/>
    <p:sldId id="348" r:id="rId9"/>
    <p:sldId id="404" r:id="rId10"/>
    <p:sldId id="380" r:id="rId11"/>
    <p:sldId id="379" r:id="rId12"/>
    <p:sldId id="403" r:id="rId13"/>
    <p:sldId id="381" r:id="rId14"/>
    <p:sldId id="382" r:id="rId15"/>
    <p:sldId id="383" r:id="rId16"/>
    <p:sldId id="384" r:id="rId17"/>
    <p:sldId id="400" r:id="rId18"/>
    <p:sldId id="385" r:id="rId19"/>
    <p:sldId id="391" r:id="rId20"/>
    <p:sldId id="392" r:id="rId21"/>
    <p:sldId id="386" r:id="rId22"/>
    <p:sldId id="339" r:id="rId23"/>
    <p:sldId id="393" r:id="rId24"/>
    <p:sldId id="387" r:id="rId25"/>
    <p:sldId id="398" r:id="rId26"/>
    <p:sldId id="388" r:id="rId27"/>
    <p:sldId id="344" r:id="rId28"/>
    <p:sldId id="410" r:id="rId29"/>
    <p:sldId id="394" r:id="rId30"/>
    <p:sldId id="390" r:id="rId31"/>
    <p:sldId id="343" r:id="rId32"/>
    <p:sldId id="399" r:id="rId33"/>
    <p:sldId id="389" r:id="rId34"/>
    <p:sldId id="396" r:id="rId35"/>
    <p:sldId id="411" r:id="rId36"/>
  </p:sldIdLst>
  <p:sldSz cx="9144000" cy="6858000" type="screen4x3"/>
  <p:notesSz cx="10234613" cy="71024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Judge" initials="FJ" lastIdx="9" clrIdx="0"/>
  <p:cmAuthor id="2" name="Anne Westover" initials="AW" lastIdx="56" clrIdx="1"/>
  <p:cmAuthor id="3" name="maddie exton" initials="me" lastIdx="29" clrIdx="2"/>
  <p:cmAuthor id="4" name="Arthur" initials="A" lastIdx="3" clrIdx="3"/>
  <p:cmAuthor id="5" name="David Chenery" initials="DC" lastIdx="16" clrIdx="4">
    <p:extLst>
      <p:ext uri="{19B8F6BF-5375-455C-9EA6-DF929625EA0E}">
        <p15:presenceInfo xmlns:p15="http://schemas.microsoft.com/office/powerpoint/2012/main" userId="S::David.Chenery@suffolkhighways.org::ccce08e7-d135-40ed-ab0e-d83f94356bd0" providerId="AD"/>
      </p:ext>
    </p:extLst>
  </p:cmAuthor>
  <p:cmAuthor id="6" name="Sonya Exton" initials="SE" lastIdx="20" clrIdx="5">
    <p:extLst>
      <p:ext uri="{19B8F6BF-5375-455C-9EA6-DF929625EA0E}">
        <p15:presenceInfo xmlns:p15="http://schemas.microsoft.com/office/powerpoint/2012/main" userId="e3a838dd4de034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4546A"/>
    <a:srgbClr val="FF4337"/>
    <a:srgbClr val="D8E6F0"/>
    <a:srgbClr val="000000"/>
    <a:srgbClr val="F9423A"/>
    <a:srgbClr val="343E48"/>
    <a:srgbClr val="D8E6E6"/>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23" autoAdjust="0"/>
    <p:restoredTop sz="89196" autoAdjust="0"/>
  </p:normalViewPr>
  <p:slideViewPr>
    <p:cSldViewPr snapToGrid="0">
      <p:cViewPr varScale="1">
        <p:scale>
          <a:sx n="87" d="100"/>
          <a:sy n="87" d="100"/>
        </p:scale>
        <p:origin x="60"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8-04T08:24:56.805" idx="23">
    <p:pos x="4377" y="780"/>
    <p:text>Comments added by SWG Fiona Judge, Arthur Stansfield, Cllr A Westover, Cllr S Exton and Cllr D Chenery for WMPC</p:text>
    <p:extLst>
      <p:ext uri="{C676402C-5697-4E1C-873F-D02D1690AC5C}">
        <p15:threadingInfo xmlns:p15="http://schemas.microsoft.com/office/powerpoint/2012/main" timeZoneBias="-60"/>
      </p:ext>
    </p:extLst>
  </p:cm>
  <p:cm authorId="2" dt="2020-08-15T15:41:23.327" idx="50">
    <p:pos x="4377" y="876"/>
    <p:text>for discussion 24th August 2020</p:text>
    <p:extLst>
      <p:ext uri="{C676402C-5697-4E1C-873F-D02D1690AC5C}">
        <p15:threadingInfo xmlns:p15="http://schemas.microsoft.com/office/powerpoint/2012/main" timeZoneBias="-60">
          <p15:parentCm authorId="2" idx="23"/>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0-08-04T07:58:26.023" idx="6">
    <p:pos x="2115" y="553"/>
    <p:text>We have suggested all three gateways into our village are renewed.  do we need another on Dallinghoo Road perhaps?</p:text>
    <p:extLst>
      <p:ext uri="{C676402C-5697-4E1C-873F-D02D1690AC5C}">
        <p15:threadingInfo xmlns:p15="http://schemas.microsoft.com/office/powerpoint/2012/main" timeZoneBias="-60"/>
      </p:ext>
    </p:extLst>
  </p:cm>
  <p:cm authorId="2" dt="2020-08-04T07:59:20.598" idx="7">
    <p:pos x="2418" y="3592"/>
    <p:text>Planting is not practical or necessary in WM</p:text>
    <p:extLst>
      <p:ext uri="{C676402C-5697-4E1C-873F-D02D1690AC5C}">
        <p15:threadingInfo xmlns:p15="http://schemas.microsoft.com/office/powerpoint/2012/main" timeZoneBias="-60"/>
      </p:ext>
    </p:extLst>
  </p:cm>
  <p:cm authorId="2" dt="2020-08-04T07:59:53.667" idx="8">
    <p:pos x="2486" y="2001"/>
    <p:text>some good ideas on this page need developing/discussing soon</p:text>
    <p:extLst>
      <p:ext uri="{C676402C-5697-4E1C-873F-D02D1690AC5C}">
        <p15:threadingInfo xmlns:p15="http://schemas.microsoft.com/office/powerpoint/2012/main" timeZoneBias="-60"/>
      </p:ext>
    </p:extLst>
  </p:cm>
  <p:cm authorId="5" dt="2020-08-12T23:12:47.446" idx="6">
    <p:pos x="2123" y="664"/>
    <p:text>Looks nice but impractical - drivers will soon realise it is false which then undermines other traffic calming schemes. Will wear out in a few years - who would replace it?</p:text>
    <p:extLst>
      <p:ext uri="{C676402C-5697-4E1C-873F-D02D1690AC5C}">
        <p15:threadingInfo xmlns:p15="http://schemas.microsoft.com/office/powerpoint/2012/main" timeZoneBias="-60"/>
      </p:ext>
    </p:extLst>
  </p:cm>
  <p:cm authorId="2" dt="2020-08-13T17:14:26.802" idx="42">
    <p:pos x="2123" y="760"/>
    <p:text>Maintenance is a broader issue and will relate to most if not all the works, we must not let that stop doing what we think might work.</p:text>
    <p:extLst>
      <p:ext uri="{C676402C-5697-4E1C-873F-D02D1690AC5C}">
        <p15:threadingInfo xmlns:p15="http://schemas.microsoft.com/office/powerpoint/2012/main" timeZoneBias="-60">
          <p15:parentCm authorId="5" idx="6"/>
        </p15:threadingInfo>
      </p:ext>
    </p:extLst>
  </p:cm>
  <p:cm authorId="2" dt="2020-08-15T15:51:58.333" idx="53">
    <p:pos x="2123" y="856"/>
    <p:text>I think that DCs comment above may relate to the false speed humps</p:text>
    <p:extLst>
      <p:ext uri="{C676402C-5697-4E1C-873F-D02D1690AC5C}">
        <p15:threadingInfo xmlns:p15="http://schemas.microsoft.com/office/powerpoint/2012/main" timeZoneBias="-60">
          <p15:parentCm authorId="5" idx="6"/>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8-01T14:29:26.336" idx="2">
    <p:pos x="2221" y="576"/>
    <p:text>Will this work with buses and farm traffic?</p:text>
    <p:extLst>
      <p:ext uri="{C676402C-5697-4E1C-873F-D02D1690AC5C}">
        <p15:threadingInfo xmlns:p15="http://schemas.microsoft.com/office/powerpoint/2012/main" timeZoneBias="-60"/>
      </p:ext>
    </p:extLst>
  </p:cm>
  <p:cm authorId="2" dt="2020-08-15T15:54:15.583" idx="54">
    <p:pos x="2221" y="672"/>
    <p:text>very tricky with some of the large vehicle sizes coming through these days</p:text>
    <p:extLst>
      <p:ext uri="{C676402C-5697-4E1C-873F-D02D1690AC5C}">
        <p15:threadingInfo xmlns:p15="http://schemas.microsoft.com/office/powerpoint/2012/main" timeZoneBias="-60">
          <p15:parentCm authorId="1" idx="2"/>
        </p15:threadingInfo>
      </p:ext>
    </p:extLst>
  </p:cm>
  <p:cm authorId="1" dt="2020-08-01T14:30:01.408" idx="3">
    <p:pos x="3280" y="771"/>
    <p:text>Ditto</p:text>
    <p:extLst>
      <p:ext uri="{C676402C-5697-4E1C-873F-D02D1690AC5C}">
        <p15:threadingInfo xmlns:p15="http://schemas.microsoft.com/office/powerpoint/2012/main" timeZoneBias="-60"/>
      </p:ext>
    </p:extLst>
  </p:cm>
  <p:cm authorId="1" dt="2020-08-01T14:30:34.051" idx="4">
    <p:pos x="2815" y="1951"/>
    <p:text>This is very important to value the village and focus drivers' minds that they are entering a village and they should alter their speed.</p:text>
    <p:extLst>
      <p:ext uri="{C676402C-5697-4E1C-873F-D02D1690AC5C}">
        <p15:threadingInfo xmlns:p15="http://schemas.microsoft.com/office/powerpoint/2012/main" timeZoneBias="-60"/>
      </p:ext>
    </p:extLst>
  </p:cm>
  <p:cm authorId="2" dt="2020-08-04T08:02:25.667" idx="10">
    <p:pos x="2815" y="2047"/>
    <p:text>I agree we have also stated we need new / renewed/re-located gateways. the previous design by SCDC is good.  I have recent photos from Essex Woodham Walters too</p:text>
    <p:extLst>
      <p:ext uri="{C676402C-5697-4E1C-873F-D02D1690AC5C}">
        <p15:threadingInfo xmlns:p15="http://schemas.microsoft.com/office/powerpoint/2012/main" timeZoneBias="-60">
          <p15:parentCm authorId="1" idx="4"/>
        </p15:threadingInfo>
      </p:ext>
    </p:extLst>
  </p:cm>
  <p:cm authorId="6" dt="2020-08-13T11:12:53.599" idx="9">
    <p:pos x="2815" y="2143"/>
    <p:text>Agree with above comments here.</p:text>
    <p:extLst>
      <p:ext uri="{C676402C-5697-4E1C-873F-D02D1690AC5C}">
        <p15:threadingInfo xmlns:p15="http://schemas.microsoft.com/office/powerpoint/2012/main" timeZoneBias="-60">
          <p15:parentCm authorId="1" idx="4"/>
        </p15:threadingInfo>
      </p:ext>
    </p:extLst>
  </p:cm>
  <p:cm authorId="2" dt="2020-08-13T17:18:29.172" idx="44">
    <p:pos x="2815" y="2239"/>
    <p:text>I do think that the road speed circles also work well</p:text>
    <p:extLst>
      <p:ext uri="{C676402C-5697-4E1C-873F-D02D1690AC5C}">
        <p15:threadingInfo xmlns:p15="http://schemas.microsoft.com/office/powerpoint/2012/main" timeZoneBias="-60">
          <p15:parentCm authorId="1" idx="4"/>
        </p15:threadingInfo>
      </p:ext>
    </p:extLst>
  </p:cm>
  <p:cm authorId="5" dt="2020-08-12T23:17:12.195" idx="7">
    <p:pos x="106" y="106"/>
    <p:text>SCC Highways advise they have a standard design for a gateway similar to one showm top-right</p:text>
    <p:extLst>
      <p:ext uri="{C676402C-5697-4E1C-873F-D02D1690AC5C}">
        <p15:threadingInfo xmlns:p15="http://schemas.microsoft.com/office/powerpoint/2012/main" timeZoneBias="-60"/>
      </p:ext>
    </p:extLst>
  </p:cm>
  <p:cm authorId="2" dt="2020-08-13T17:18:10.046" idx="43">
    <p:pos x="106" y="202"/>
    <p:text>Yes this is what we had some 15-20 years ago, they will need maintaining.</p:text>
    <p:extLst>
      <p:ext uri="{C676402C-5697-4E1C-873F-D02D1690AC5C}">
        <p15:threadingInfo xmlns:p15="http://schemas.microsoft.com/office/powerpoint/2012/main" timeZoneBias="-60">
          <p15:parentCm authorId="5" idx="7"/>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0-08-04T08:02:33.477" idx="11">
    <p:pos x="10" y="10"/>
    <p:text>could these be created in a more attractive way combined with localised narrowing too as previous slide suggests</p:text>
    <p:extLst>
      <p:ext uri="{C676402C-5697-4E1C-873F-D02D1690AC5C}">
        <p15:threadingInfo xmlns:p15="http://schemas.microsoft.com/office/powerpoint/2012/main" timeZoneBias="-60"/>
      </p:ext>
    </p:extLst>
  </p:cm>
  <p:cm authorId="5" dt="2020-08-12T23:21:58.247" idx="8">
    <p:pos x="106" y="106"/>
    <p:text>Drivers won't like being duped and they may then have lesser respect for good traffic calming measures.</p:text>
    <p:extLst>
      <p:ext uri="{C676402C-5697-4E1C-873F-D02D1690AC5C}">
        <p15:threadingInfo xmlns:p15="http://schemas.microsoft.com/office/powerpoint/2012/main" timeZoneBias="-60"/>
      </p:ext>
    </p:extLst>
  </p:cm>
  <p:cm authorId="6" dt="2020-08-13T11:12:29.396" idx="8">
    <p:pos x="106" y="202"/>
    <p:text>How about a shaded box that just draws drivers attention to it sufficient enough to slow down?  I have seen these in Stoke by Nayland.</p:text>
    <p:extLst>
      <p:ext uri="{C676402C-5697-4E1C-873F-D02D1690AC5C}">
        <p15:threadingInfo xmlns:p15="http://schemas.microsoft.com/office/powerpoint/2012/main" timeZoneBias="-60">
          <p15:parentCm authorId="5" idx="8"/>
        </p15:threadingInfo>
      </p:ext>
    </p:extLst>
  </p:cm>
  <p:cm authorId="2" dt="2020-08-13T17:19:24.979" idx="45">
    <p:pos x="106" y="298"/>
    <p:text>Yes we have requested Stoke by Nayland scheme info from SM/SCC</p:text>
    <p:extLst>
      <p:ext uri="{C676402C-5697-4E1C-873F-D02D1690AC5C}">
        <p15:threadingInfo xmlns:p15="http://schemas.microsoft.com/office/powerpoint/2012/main" timeZoneBias="-60">
          <p15:parentCm authorId="5" idx="8"/>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8-01T14:32:19.919" idx="5">
    <p:pos x="3438" y="1203"/>
    <p:text>This is preferrable to the other 3 suggestions. Unless we are going to remove all on street parking on this stretch of road.</p:text>
    <p:extLst>
      <p:ext uri="{C676402C-5697-4E1C-873F-D02D1690AC5C}">
        <p15:threadingInfo xmlns:p15="http://schemas.microsoft.com/office/powerpoint/2012/main" timeZoneBias="-60"/>
      </p:ext>
    </p:extLst>
  </p:cm>
  <p:cm authorId="2" dt="2020-08-04T08:04:35.853" idx="12">
    <p:pos x="3438" y="1299"/>
    <p:text>as above we need a design to suit village character, suggest we do not have build outs, bottom left may work best.</p:text>
    <p:extLst>
      <p:ext uri="{C676402C-5697-4E1C-873F-D02D1690AC5C}">
        <p15:threadingInfo xmlns:p15="http://schemas.microsoft.com/office/powerpoint/2012/main" timeZoneBias="-60">
          <p15:parentCm authorId="1" idx="5"/>
        </p15:threadingInfo>
      </p:ext>
    </p:extLst>
  </p:cm>
  <p:cm authorId="5" dt="2020-08-12T23:25:36.279" idx="9">
    <p:pos x="106" y="106"/>
    <p:text>would need to be located where there are high levels of pedestrians crossing the road</p:text>
    <p:extLst>
      <p:ext uri="{C676402C-5697-4E1C-873F-D02D1690AC5C}">
        <p15:threadingInfo xmlns:p15="http://schemas.microsoft.com/office/powerpoint/2012/main" timeZoneBias="-60"/>
      </p:ext>
    </p:extLst>
  </p:cm>
  <p:cm authorId="6" dt="2020-08-13T11:10:37.851" idx="7">
    <p:pos x="106" y="202"/>
    <p:text>Would also need sufficient space to allow for pushchairs and wheelchairs to pass.</p:text>
    <p:extLst>
      <p:ext uri="{C676402C-5697-4E1C-873F-D02D1690AC5C}">
        <p15:threadingInfo xmlns:p15="http://schemas.microsoft.com/office/powerpoint/2012/main" timeZoneBias="-60">
          <p15:parentCm authorId="5" idx="9"/>
        </p15:threadingInfo>
      </p:ext>
    </p:extLst>
  </p:cm>
  <p:cm authorId="2" dt="2020-08-13T17:20:28.492" idx="46">
    <p:pos x="106" y="298"/>
    <p:text>I am not sure where we would need such a crossing as we tend to have smaller numbers crossing at various places, hence the need for overall calming and safety measures ?</p:text>
    <p:extLst>
      <p:ext uri="{C676402C-5697-4E1C-873F-D02D1690AC5C}">
        <p15:threadingInfo xmlns:p15="http://schemas.microsoft.com/office/powerpoint/2012/main" timeZoneBias="-60">
          <p15:parentCm authorId="5" idx="9"/>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20-08-04T08:04:44.142" idx="13">
    <p:pos x="10" y="10"/>
    <p:text>not attractive but the idea/principle is good, perhaps use a ground level surfaced refuge with markings</p:text>
    <p:extLst>
      <p:ext uri="{C676402C-5697-4E1C-873F-D02D1690AC5C}">
        <p15:threadingInfo xmlns:p15="http://schemas.microsoft.com/office/powerpoint/2012/main" timeZoneBias="-60"/>
      </p:ext>
    </p:extLst>
  </p:cm>
  <p:cm authorId="6" dt="2020-08-13T06:58:35.429" idx="6">
    <p:pos x="106" y="106"/>
    <p:text>Looks a bit heavy duty for our village roads, but a lane indicator of sorts should encourage turning traffic to slow down before entering Bordercot Lane and put them in their correct lane.  This should put an end to the near misses that occur regularly but may mean losing a parking space on Bordercot Lane.</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20-08-04T08:05:21.114" idx="14">
    <p:pos x="5276" y="2966"/>
    <p:text>bottom right is the sort of design which could work for the junction area Chapel Lane/High Street past the PO to the square</p:text>
    <p:extLst>
      <p:ext uri="{C676402C-5697-4E1C-873F-D02D1690AC5C}">
        <p15:threadingInfo xmlns:p15="http://schemas.microsoft.com/office/powerpoint/2012/main" timeZoneBias="-60"/>
      </p:ext>
    </p:extLst>
  </p:cm>
  <p:cm authorId="5" dt="2020-08-12T23:30:48.621" idx="10">
    <p:pos x="10" y="10"/>
    <p:text>Build outs may be difficult on 2-way roads requiring priority to be signed. May get more noise, vibration and pollution from vehicles having to stop and then accelerate away.</p:text>
    <p:extLst>
      <p:ext uri="{C676402C-5697-4E1C-873F-D02D1690AC5C}">
        <p15:threadingInfo xmlns:p15="http://schemas.microsoft.com/office/powerpoint/2012/main" timeZoneBias="-60"/>
      </p:ext>
    </p:extLst>
  </p:cm>
  <p:cm authorId="2" dt="2020-08-13T17:22:09.679" idx="47">
    <p:pos x="10" y="106"/>
    <p:text>surely the noise depends on the surface chosen?</p:text>
    <p:extLst>
      <p:ext uri="{C676402C-5697-4E1C-873F-D02D1690AC5C}">
        <p15:threadingInfo xmlns:p15="http://schemas.microsoft.com/office/powerpoint/2012/main" timeZoneBias="-60">
          <p15:parentCm authorId="5" idx="10"/>
        </p15:threadingInfo>
      </p:ext>
    </p:extLst>
  </p:cm>
  <p:cm authorId="6" dt="2020-08-13T06:54:43.115" idx="5">
    <p:pos x="106" y="106"/>
    <p:text>Agreed, may have to provide keep clear signage at entrance to Village and Coop to keep clear and prevent build up of waiting traffic and thus increased build up of car fumes around pedestrians.</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2" dt="2020-08-04T08:06:25.044" idx="15">
    <p:pos x="10" y="10"/>
    <p:text>use of bollards can be tricky, I suggest chunky timber as per Pottergate Norwich, Martlesham Park and ride site too.</p:text>
    <p:extLst>
      <p:ext uri="{C676402C-5697-4E1C-873F-D02D1690AC5C}">
        <p15:threadingInfo xmlns:p15="http://schemas.microsoft.com/office/powerpoint/2012/main" timeZoneBias="-60"/>
      </p:ext>
    </p:extLst>
  </p:cm>
  <p:cm authorId="5" dt="2020-08-12T23:33:35.232" idx="11">
    <p:pos x="106" y="106"/>
    <p:text>Informal crossing may be difficult for drivers to   understand.</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0-08-01T14:38:36.740" idx="6">
    <p:pos x="5717" y="3072"/>
    <p:text>Would these work with cars exiting driveways from off street parking be able to exit onto highway?</p:text>
    <p:extLst>
      <p:ext uri="{C676402C-5697-4E1C-873F-D02D1690AC5C}">
        <p15:threadingInfo xmlns:p15="http://schemas.microsoft.com/office/powerpoint/2012/main" timeZoneBias="-60"/>
      </p:ext>
    </p:extLst>
  </p:cm>
  <p:cm authorId="2" dt="2020-08-04T08:09:10.003" idx="16">
    <p:pos x="5717" y="3168"/>
    <p:text>good point, there will be a need to create breaks where access points exist potential for areas near Hasnips</p:text>
    <p:extLst>
      <p:ext uri="{C676402C-5697-4E1C-873F-D02D1690AC5C}">
        <p15:threadingInfo xmlns:p15="http://schemas.microsoft.com/office/powerpoint/2012/main" timeZoneBias="-60">
          <p15:parentCm authorId="1" idx="6"/>
        </p15:threadingInfo>
      </p:ext>
    </p:extLst>
  </p:cm>
  <p:cm authorId="5" dt="2020-08-12T23:37:55.003" idx="12">
    <p:pos x="10" y="10"/>
    <p:text>overrunnable footways are therfore not footways but become parking or loading areas</p:text>
    <p:extLst>
      <p:ext uri="{C676402C-5697-4E1C-873F-D02D1690AC5C}">
        <p15:threadingInfo xmlns:p15="http://schemas.microsoft.com/office/powerpoint/2012/main" timeZoneBias="-60"/>
      </p:ext>
    </p:extLst>
  </p:cm>
  <p:cm authorId="2" dt="2020-08-15T16:01:39.420" idx="55">
    <p:pos x="10" y="106"/>
    <p:text>This might work on northern side oh High Street, not sure where EDF are planning to accomodate cycle improvements referred to in DCO</p:text>
    <p:extLst>
      <p:ext uri="{C676402C-5697-4E1C-873F-D02D1690AC5C}">
        <p15:threadingInfo xmlns:p15="http://schemas.microsoft.com/office/powerpoint/2012/main" timeZoneBias="-60">
          <p15:parentCm authorId="5" idx="12"/>
        </p15:threadingInfo>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0-08-01T14:40:46.493" idx="7">
    <p:pos x="4071" y="1181"/>
    <p:text>Not going to work as they have already identified the pathways are too narrow.</p:text>
    <p:extLst>
      <p:ext uri="{C676402C-5697-4E1C-873F-D02D1690AC5C}">
        <p15:threadingInfo xmlns:p15="http://schemas.microsoft.com/office/powerpoint/2012/main" timeZoneBias="-60"/>
      </p:ext>
    </p:extLst>
  </p:cm>
  <p:cm authorId="2" dt="2020-08-04T08:12:53.925" idx="17">
    <p:pos x="4071" y="1277"/>
    <p:text>yes I agree these are really ideas we would suggest for more spacious situations or urban areas.</p:text>
    <p:extLst>
      <p:ext uri="{C676402C-5697-4E1C-873F-D02D1690AC5C}">
        <p15:threadingInfo xmlns:p15="http://schemas.microsoft.com/office/powerpoint/2012/main" timeZoneBias="-60">
          <p15:parentCm authorId="1" idx="7"/>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2" dt="2020-08-04T08:13:07.949" idx="18">
    <p:pos x="10" y="10"/>
    <p:text>as above not appropriate for our village streets.  we are looking to add planters in the square but that would be all, they need regular management</p:text>
    <p:extLst>
      <p:ext uri="{C676402C-5697-4E1C-873F-D02D1690AC5C}">
        <p15:threadingInfo xmlns:p15="http://schemas.microsoft.com/office/powerpoint/2012/main" timeZoneBias="-60"/>
      </p:ext>
    </p:extLst>
  </p:cm>
  <p:cm authorId="5" dt="2020-08-12T23:42:10.805" idx="13">
    <p:pos x="106" y="106"/>
    <p:text>photos suggest these have been used in estate roads or one-way roads so probably not suited to our 2-way roads</p:text>
    <p:extLst>
      <p:ext uri="{C676402C-5697-4E1C-873F-D02D1690AC5C}">
        <p15:threadingInfo xmlns:p15="http://schemas.microsoft.com/office/powerpoint/2012/main" timeZoneBias="-60"/>
      </p:ext>
    </p:extLst>
  </p:cm>
  <p:cm authorId="6" dt="2020-08-13T06:52:54.986" idx="4">
    <p:pos x="202" y="202"/>
    <p:text>Agree with comments above.  Planters would look nice around the hill car park but could collect litter.</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01T14:19:13.779" idx="1">
    <p:pos x="3818" y="502"/>
    <p:text>This is old data. A</p:text>
    <p:extLst>
      <p:ext uri="{C676402C-5697-4E1C-873F-D02D1690AC5C}">
        <p15:threadingInfo xmlns:p15="http://schemas.microsoft.com/office/powerpoint/2012/main" timeZoneBias="-60"/>
      </p:ext>
    </p:extLst>
  </p:cm>
  <p:cm authorId="2" dt="2020-08-13T16:57:17.217" idx="25">
    <p:pos x="3818" y="598"/>
    <p:text>Request EDF confirm whether 2020 data is available in the DCO</p:text>
    <p:extLst>
      <p:ext uri="{C676402C-5697-4E1C-873F-D02D1690AC5C}">
        <p15:threadingInfo xmlns:p15="http://schemas.microsoft.com/office/powerpoint/2012/main" timeZoneBias="-60">
          <p15:parentCm authorId="1" idx="1"/>
        </p15:threadingInfo>
      </p:ext>
    </p:extLst>
  </p:cm>
  <p:cm authorId="2" dt="2020-08-04T07:54:24.428" idx="1">
    <p:pos x="4131" y="387"/>
    <p:text>The scope of this EDF document is too limited noting our comments on SCC brief and the Working Document</p:text>
    <p:extLst>
      <p:ext uri="{C676402C-5697-4E1C-873F-D02D1690AC5C}">
        <p15:threadingInfo xmlns:p15="http://schemas.microsoft.com/office/powerpoint/2012/main" timeZoneBias="-60"/>
      </p:ext>
    </p:extLst>
  </p:cm>
  <p:cm authorId="2" dt="2020-08-04T08:18:26.234" idx="22">
    <p:pos x="4131" y="483"/>
    <p:text>the ideas need to encapsulate a much broader zone as we have requested in meetings</p:text>
    <p:extLst>
      <p:ext uri="{C676402C-5697-4E1C-873F-D02D1690AC5C}">
        <p15:threadingInfo xmlns:p15="http://schemas.microsoft.com/office/powerpoint/2012/main" timeZoneBias="-60">
          <p15:parentCm authorId="2" idx="1"/>
        </p15:threadingInfo>
      </p:ext>
    </p:extLst>
  </p:cm>
  <p:cm authorId="5" dt="2020-08-12T22:55:24.189" idx="1">
    <p:pos x="106" y="106"/>
    <p:text>The study area needs to extend further south, to include the Chapel Lane junction where any additional SZC traffic on the B1438 will worsen the current problems for vehicles and pedestrians.</p:text>
    <p:extLst>
      <p:ext uri="{C676402C-5697-4E1C-873F-D02D1690AC5C}">
        <p15:threadingInfo xmlns:p15="http://schemas.microsoft.com/office/powerpoint/2012/main" timeZoneBias="-60"/>
      </p:ext>
    </p:extLst>
  </p:cm>
  <p:cm authorId="2" dt="2020-08-13T16:55:47.439" idx="24">
    <p:pos x="106" y="202"/>
    <p:text>WMPC have also stressed the need for wider speed restrictions and new gateways</p:text>
    <p:extLst>
      <p:ext uri="{C676402C-5697-4E1C-873F-D02D1690AC5C}">
        <p15:threadingInfo xmlns:p15="http://schemas.microsoft.com/office/powerpoint/2012/main" timeZoneBias="-60">
          <p15:parentCm authorId="5" idx="1"/>
        </p15:threadingInfo>
      </p:ext>
    </p:extLst>
  </p:cm>
  <p:cm authorId="2" dt="2020-08-13T16:58:25.782" idx="27">
    <p:pos x="3677" y="2458"/>
    <p:text>Could crossing areas be created using ground level refuges, how would traffic know they were present? Safety could be an issue</p:text>
    <p:extLst>
      <p:ext uri="{C676402C-5697-4E1C-873F-D02D1690AC5C}">
        <p15:threadingInfo xmlns:p15="http://schemas.microsoft.com/office/powerpoint/2012/main" timeZoneBias="-60"/>
      </p:ext>
    </p:extLst>
  </p:cm>
  <p:cm authorId="6" dt="2020-08-14T11:40:38.047" idx="19">
    <p:pos x="10" y="10"/>
    <p:text>Regular near misses reported to Parish Council.</p:text>
    <p:extLst>
      <p:ext uri="{C676402C-5697-4E1C-873F-D02D1690AC5C}">
        <p15:threadingInfo xmlns:p15="http://schemas.microsoft.com/office/powerpoint/2012/main" timeZoneBias="-60"/>
      </p:ext>
    </p:extLst>
  </p:cm>
  <p:cm authorId="6" dt="2020-08-14T11:41:35.675" idx="20">
    <p:pos x="202" y="202"/>
    <p:text>School bus stop on both sides, therefore children crossing twice daily.</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0-08-01T14:42:18.992" idx="8">
    <p:pos x="5100" y="864"/>
    <p:text>Is this realistic with buses and farm traffic needing to get through plus the extra 3,650 cars as set out at beginning of this presentation?</p:text>
    <p:extLst>
      <p:ext uri="{C676402C-5697-4E1C-873F-D02D1690AC5C}">
        <p15:threadingInfo xmlns:p15="http://schemas.microsoft.com/office/powerpoint/2012/main" timeZoneBias="-60"/>
      </p:ext>
    </p:extLst>
  </p:cm>
  <p:cm authorId="2" dt="2020-08-04T08:14:29.156" idx="19">
    <p:pos x="5100" y="960"/>
    <p:text>this may work,  but I agree no kerb line will present challenges for pedestrians.</p:text>
    <p:extLst>
      <p:ext uri="{C676402C-5697-4E1C-873F-D02D1690AC5C}">
        <p15:threadingInfo xmlns:p15="http://schemas.microsoft.com/office/powerpoint/2012/main" timeZoneBias="-60">
          <p15:parentCm authorId="1" idx="8"/>
        </p15:threadingInfo>
      </p:ext>
    </p:extLst>
  </p:cm>
  <p:cm authorId="5" dt="2020-08-12T23:45:05.059" idx="14">
    <p:pos x="10" y="10"/>
    <p:text>overrunnable footways may suffer damage from vehicles passing over. Footways are for pedestrians. Bollards too close to passing traffic and are a safety risk</p:text>
    <p:extLst>
      <p:ext uri="{C676402C-5697-4E1C-873F-D02D1690AC5C}">
        <p15:threadingInfo xmlns:p15="http://schemas.microsoft.com/office/powerpoint/2012/main" timeZoneBias="-60"/>
      </p:ext>
    </p:extLst>
  </p:cm>
  <p:cm authorId="6" dt="2020-08-13T06:51:53.253" idx="3">
    <p:pos x="106" y="106"/>
    <p:text>It works in the top setting but detracts from the aestheics of a country lane in the bottom.</p:text>
    <p:extLst>
      <p:ext uri="{C676402C-5697-4E1C-873F-D02D1690AC5C}">
        <p15:threadingInfo xmlns:p15="http://schemas.microsoft.com/office/powerpoint/2012/main" timeZoneBias="-6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2" dt="2020-08-04T08:14:53.952" idx="20">
    <p:pos x="10" y="10"/>
    <p:text>are there locations where this would help, Steve/David can advise perhaps</p:text>
    <p:extLst>
      <p:ext uri="{C676402C-5697-4E1C-873F-D02D1690AC5C}">
        <p15:threadingInfo xmlns:p15="http://schemas.microsoft.com/office/powerpoint/2012/main" timeZoneBias="-60"/>
      </p:ext>
    </p:extLst>
  </p:cm>
  <p:cm authorId="4" dt="2020-08-09T14:58:19.964" idx="2">
    <p:pos x="5701" y="1566"/>
    <p:text>Dashed lines to mark the pedestrian right of way at the junction</p:text>
  </p:cm>
  <p:cm authorId="5" dt="2020-08-12T23:47:41.344" idx="15">
    <p:pos x="202" y="202"/>
    <p:text>may be applicabe at the entrance into Border Cott Lane off the High Street from both directions into the Lane</p:text>
    <p:extLst>
      <p:ext uri="{C676402C-5697-4E1C-873F-D02D1690AC5C}">
        <p15:threadingInfo xmlns:p15="http://schemas.microsoft.com/office/powerpoint/2012/main" timeZoneBias="-60"/>
      </p:ext>
    </p:extLst>
  </p:cm>
  <p:cm authorId="6" dt="2020-08-13T06:50:09.518" idx="2">
    <p:pos x="106" y="106"/>
    <p:text>Tighter turnings would slow drivers down both entering and exiting from junctions.  Could see this at Bordercot Lane and Chapel Lane.</p:text>
    <p:extLst>
      <p:ext uri="{C676402C-5697-4E1C-873F-D02D1690AC5C}">
        <p15:threadingInfo xmlns:p15="http://schemas.microsoft.com/office/powerpoint/2012/main" timeZoneBias="-60"/>
      </p:ext>
    </p:extLst>
  </p:cm>
  <p:cm authorId="2" dt="2020-08-13T17:26:51.813" idx="48">
    <p:pos x="106" y="202"/>
    <p:text>I see no suggestions for cycleway provision through the village</p:text>
    <p:extLst>
      <p:ext uri="{C676402C-5697-4E1C-873F-D02D1690AC5C}">
        <p15:threadingInfo xmlns:p15="http://schemas.microsoft.com/office/powerpoint/2012/main" timeZoneBias="-60">
          <p15:parentCm authorId="6" idx="2"/>
        </p15:threadingInfo>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0-08-01T14:45:09.835" idx="9">
    <p:pos x="10" y="10"/>
    <p:text>I think this is necessary and might be an option for B1078 and Spring Lane junction.</p:text>
    <p:extLst>
      <p:ext uri="{C676402C-5697-4E1C-873F-D02D1690AC5C}">
        <p15:threadingInfo xmlns:p15="http://schemas.microsoft.com/office/powerpoint/2012/main" timeZoneBias="-60"/>
      </p:ext>
    </p:extLst>
  </p:cm>
  <p:cm authorId="2" dt="2020-08-04T08:17:36.752" idx="21">
    <p:pos x="10" y="106"/>
    <p:text>I am in agreement I think!  There will be a need to ensure that there is limited impact on parking provision.  Maybe a more combined 'roundabout' and calming zone. we need some good Dutch and German examples!</p:text>
    <p:extLst>
      <p:ext uri="{C676402C-5697-4E1C-873F-D02D1690AC5C}">
        <p15:threadingInfo xmlns:p15="http://schemas.microsoft.com/office/powerpoint/2012/main" timeZoneBias="-60">
          <p15:parentCm authorId="1" idx="9"/>
        </p15:threadingInfo>
      </p:ext>
    </p:extLst>
  </p:cm>
  <p:cm authorId="5" dt="2020-08-12T23:50:51.657" idx="16">
    <p:pos x="106" y="106"/>
    <p:text>may be suitable for Border Cott Lane with the High Street. Need to check if this area is specifically street lit for safety reasons.</p:text>
    <p:extLst>
      <p:ext uri="{C676402C-5697-4E1C-873F-D02D1690AC5C}">
        <p15:threadingInfo xmlns:p15="http://schemas.microsoft.com/office/powerpoint/2012/main" timeZoneBias="-60"/>
      </p:ext>
    </p:extLst>
  </p:cm>
  <p:cm authorId="6" dt="2020-08-13T11:33:48.502" idx="16">
    <p:pos x="202" y="202"/>
    <p:text>Agree for Bordercot Lane, but as was said at the walkabout on Tuesday, parking spaces would be lost and there is the risk of cars accelerating away causing a build up of fumes.</p:text>
    <p:extLst>
      <p:ext uri="{C676402C-5697-4E1C-873F-D02D1690AC5C}">
        <p15:threadingInfo xmlns:p15="http://schemas.microsoft.com/office/powerpoint/2012/main" timeZoneBias="-60"/>
      </p:ext>
    </p:extLst>
  </p:cm>
  <p:cm authorId="2" dt="2020-08-15T16:05:34.279" idx="56">
    <p:pos x="202" y="298"/>
    <p:text>Accelerating may not be a problem if the speed restirction is set at 20mph</p:text>
    <p:extLst>
      <p:ext uri="{C676402C-5697-4E1C-873F-D02D1690AC5C}">
        <p15:threadingInfo xmlns:p15="http://schemas.microsoft.com/office/powerpoint/2012/main" timeZoneBias="-60">
          <p15:parentCm authorId="6" idx="1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8-04T07:55:31.439" idx="2">
    <p:pos x="4093" y="1425"/>
    <p:text>we would like to see calming zones and speed limits of 20mph throughout the High Street</p:text>
    <p:extLst>
      <p:ext uri="{C676402C-5697-4E1C-873F-D02D1690AC5C}">
        <p15:threadingInfo xmlns:p15="http://schemas.microsoft.com/office/powerpoint/2012/main" timeZoneBias="-60"/>
      </p:ext>
    </p:extLst>
  </p:cm>
  <p:cm authorId="2" dt="2020-08-04T07:56:20" idx="3">
    <p:pos x="3183" y="3100"/>
    <p:text>agree revenue funding is essential too, both lines and surfacing is very poor in places</p:text>
    <p:extLst>
      <p:ext uri="{C676402C-5697-4E1C-873F-D02D1690AC5C}">
        <p15:threadingInfo xmlns:p15="http://schemas.microsoft.com/office/powerpoint/2012/main" timeZoneBias="-60"/>
      </p:ext>
    </p:extLst>
  </p:cm>
  <p:cm authorId="2" dt="2020-08-13T17:00:02.736" idx="28">
    <p:pos x="3183" y="3196"/>
    <p:text>This may be refreshed at end of August when the re-surfacing is being carried out</p:text>
    <p:extLst>
      <p:ext uri="{C676402C-5697-4E1C-873F-D02D1690AC5C}">
        <p15:threadingInfo xmlns:p15="http://schemas.microsoft.com/office/powerpoint/2012/main" timeZoneBias="-60">
          <p15:parentCm authorId="2" idx="3"/>
        </p15:threadingInfo>
      </p:ext>
    </p:extLst>
  </p:cm>
  <p:cm authorId="5" dt="2020-08-12T23:00:44.834" idx="2">
    <p:pos x="10" y="10"/>
    <p:text>SCC Highways may well support a localised 20mph limit on exceptional grounds created by SZC traffic but may require traffic calming to ensure compliance</p:text>
    <p:extLst>
      <p:ext uri="{C676402C-5697-4E1C-873F-D02D1690AC5C}">
        <p15:threadingInfo xmlns:p15="http://schemas.microsoft.com/office/powerpoint/2012/main" timeZoneBias="-60"/>
      </p:ext>
    </p:extLst>
  </p:cm>
  <p:cm authorId="2" dt="2020-08-13T17:00:20.318" idx="29">
    <p:pos x="10" y="106"/>
    <p:text>Agree we need the traffic calming too</p:text>
    <p:extLst>
      <p:ext uri="{C676402C-5697-4E1C-873F-D02D1690AC5C}">
        <p15:threadingInfo xmlns:p15="http://schemas.microsoft.com/office/powerpoint/2012/main" timeZoneBias="-60">
          <p15:parentCm authorId="5" idx="2"/>
        </p15:threadingInfo>
      </p:ext>
    </p:extLst>
  </p:cm>
  <p:cm authorId="5" dt="2020-08-12T23:02:34.469" idx="3">
    <p:pos x="106" y="106"/>
    <p:text>need to protect Spring Lane from drivers seeking a rat run around the High Street if a 20mph limit amd traffic calming introduced.</p:text>
    <p:extLst>
      <p:ext uri="{C676402C-5697-4E1C-873F-D02D1690AC5C}">
        <p15:threadingInfo xmlns:p15="http://schemas.microsoft.com/office/powerpoint/2012/main" timeZoneBias="-60"/>
      </p:ext>
    </p:extLst>
  </p:cm>
  <p:cm authorId="2" dt="2020-08-13T17:02:08.651" idx="31">
    <p:pos x="106" y="202"/>
    <p:text>Noted, promote Quiet Lane and other measures to make it even less attractive</p:text>
    <p:extLst>
      <p:ext uri="{C676402C-5697-4E1C-873F-D02D1690AC5C}">
        <p15:threadingInfo xmlns:p15="http://schemas.microsoft.com/office/powerpoint/2012/main" timeZoneBias="-60">
          <p15:parentCm authorId="5" idx="3"/>
        </p15:threadingInfo>
      </p:ext>
    </p:extLst>
  </p:cm>
  <p:cm authorId="2" dt="2020-08-13T17:00:33.445" idx="30">
    <p:pos x="4481" y="1795"/>
    <p:text>Cyvle provision along the B1078 beyond the High Street zone is likely to be easier to accomodate, however how can this be achieved within the High Street section?</p:text>
    <p:extLst>
      <p:ext uri="{C676402C-5697-4E1C-873F-D02D1690AC5C}">
        <p15:threadingInfo xmlns:p15="http://schemas.microsoft.com/office/powerpoint/2012/main" timeZoneBias="-60"/>
      </p:ext>
    </p:extLst>
  </p:cm>
  <p:cm authorId="2" dt="2020-08-13T17:02:29.175" idx="32">
    <p:pos x="2056" y="3751"/>
    <p:text>We do have large lorries coming through too, along with a fair amount of lager RVs during holiday time.</p:text>
    <p:extLst>
      <p:ext uri="{C676402C-5697-4E1C-873F-D02D1690AC5C}">
        <p15:threadingInfo xmlns:p15="http://schemas.microsoft.com/office/powerpoint/2012/main" timeZoneBias="-60"/>
      </p:ext>
    </p:extLst>
  </p:cm>
  <p:cm authorId="2" dt="2020-08-13T17:03:10.148" idx="33">
    <p:pos x="1929" y="2009"/>
    <p:text>? is this extra signage?</p:text>
    <p:extLst>
      <p:ext uri="{C676402C-5697-4E1C-873F-D02D1690AC5C}">
        <p15:threadingInfo xmlns:p15="http://schemas.microsoft.com/office/powerpoint/2012/main" timeZoneBias="-60"/>
      </p:ext>
    </p:extLst>
  </p:cm>
  <p:cm authorId="2" dt="2020-08-13T17:03:27.437" idx="34">
    <p:pos x="3047" y="2230"/>
    <p:text>does this mean more bus stops or clearer bus stops.  the bus stop near the 5ways roundabout could be enhanced for those workers using public transport to reach the SP&amp;R site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8-04T07:57:00.993" idx="4">
    <p:pos x="10" y="10"/>
    <p:text>this survey work needs to be extended to cover all our areas of concern in the B1078 and High Street, as described in the Problem Statement and the Working document</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20-08-12T23:05:02.061" idx="4">
    <p:pos x="4504" y="218"/>
    <p:text>because of unrestricted parking on south side we regularly see vehicles mounting the opposite footway</p:text>
    <p:extLst>
      <p:ext uri="{C676402C-5697-4E1C-873F-D02D1690AC5C}">
        <p15:threadingInfo xmlns:p15="http://schemas.microsoft.com/office/powerpoint/2012/main" timeZoneBias="-60"/>
      </p:ext>
    </p:extLst>
  </p:cm>
  <p:cm authorId="2" dt="2020-08-13T17:06:24.361" idx="35">
    <p:pos x="4504" y="314"/>
    <p:text>Yes there has been wall damage and pedestrian incidents too, the parking is necessary.</p:text>
    <p:extLst>
      <p:ext uri="{C676402C-5697-4E1C-873F-D02D1690AC5C}">
        <p15:threadingInfo xmlns:p15="http://schemas.microsoft.com/office/powerpoint/2012/main" timeZoneBias="-60">
          <p15:parentCm authorId="5" idx="4"/>
        </p15:threadingInfo>
      </p:ext>
    </p:extLst>
  </p:cm>
  <p:cm authorId="6" dt="2020-08-13T11:21:06.057" idx="14">
    <p:pos x="4794" y="541"/>
    <p:text>Include mention of hidden access points along both sides of the road.</p:text>
    <p:extLst>
      <p:ext uri="{C676402C-5697-4E1C-873F-D02D1690AC5C}">
        <p15:threadingInfo xmlns:p15="http://schemas.microsoft.com/office/powerpoint/2012/main" timeZoneBias="-60"/>
      </p:ext>
    </p:extLst>
  </p:cm>
  <p:cm authorId="2" dt="2020-08-13T17:07:09.691" idx="36">
    <p:pos x="4794" y="637"/>
    <p:text>Backland developments mainly on north side of High Street with 'hidden' access points are challenging for vehicles exiting.  WMPC have previously raised concerns through the planning process.</p:text>
    <p:extLst>
      <p:ext uri="{C676402C-5697-4E1C-873F-D02D1690AC5C}">
        <p15:threadingInfo xmlns:p15="http://schemas.microsoft.com/office/powerpoint/2012/main" timeZoneBias="-60">
          <p15:parentCm authorId="6" idx="14"/>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6" dt="2020-08-13T11:20:07.334" idx="13">
    <p:pos x="5174" y="452"/>
    <p:text>Include accesses, some hidden</p:text>
    <p:extLst>
      <p:ext uri="{C676402C-5697-4E1C-873F-D02D1690AC5C}">
        <p15:threadingInfo xmlns:p15="http://schemas.microsoft.com/office/powerpoint/2012/main" timeZoneBias="-60"/>
      </p:ext>
    </p:extLst>
  </p:cm>
  <p:cm authorId="2" dt="2020-08-13T17:08:36.171" idx="37">
    <p:pos x="5174" y="548"/>
    <p:text>The exits from these accesses are tricky due to poor visiblity, speed, hence the need for calming and 20 mph zone</p:text>
    <p:extLst>
      <p:ext uri="{C676402C-5697-4E1C-873F-D02D1690AC5C}">
        <p15:threadingInfo xmlns:p15="http://schemas.microsoft.com/office/powerpoint/2012/main" timeZoneBias="-60">
          <p15:parentCm authorId="6" idx="13"/>
        </p15:threadingInfo>
      </p:ext>
    </p:extLst>
  </p:cm>
  <p:cm authorId="2" dt="2020-08-13T17:10:06.680" idx="38">
    <p:pos x="5174" y="644"/>
    <p:text>We will need 'priority over oncoming traffic' signs/boxes at some points</p:text>
    <p:extLst>
      <p:ext uri="{C676402C-5697-4E1C-873F-D02D1690AC5C}">
        <p15:threadingInfo xmlns:p15="http://schemas.microsoft.com/office/powerpoint/2012/main" timeZoneBias="-60">
          <p15:parentCm authorId="6" idx="13"/>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20-08-09T15:01:29.953" idx="3">
    <p:pos x="3602" y="1232"/>
    <p:text>Can anything be done using the width of the road at the junction to protect the bus stop on the northern side of the road.  Possibly add a small kink in the road and make the footway wider on the northern side.</p:text>
  </p:cm>
  <p:cm authorId="2" dt="2020-08-13T17:11:02.776" idx="39">
    <p:pos x="3602" y="1328"/>
    <p:text>Could this be combined with a traffic calming 'roundabout' type zone at this junction?</p:text>
    <p:extLst>
      <p:ext uri="{C676402C-5697-4E1C-873F-D02D1690AC5C}">
        <p15:threadingInfo xmlns:p15="http://schemas.microsoft.com/office/powerpoint/2012/main" timeZoneBias="-60">
          <p15:parentCm authorId="4" idx="3"/>
        </p15:threadingInfo>
      </p:ext>
    </p:extLst>
  </p:cm>
  <p:cm authorId="2" dt="2020-08-15T15:48:05.279" idx="51">
    <p:pos x="3602" y="1424"/>
    <p:text>The other bus stop for northern buses close to the footpath from Church Hill Crescent is also very tight/short of space for waiting passengers.</p:text>
    <p:extLst>
      <p:ext uri="{C676402C-5697-4E1C-873F-D02D1690AC5C}">
        <p15:threadingInfo xmlns:p15="http://schemas.microsoft.com/office/powerpoint/2012/main" timeZoneBias="-60">
          <p15:parentCm authorId="4" idx="3"/>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5" dt="2020-08-12T23:09:46.643" idx="5">
    <p:pos x="4578" y="961"/>
    <p:text>the marked parking  along the southern side should have had a gap in the middle for vehicles to pull in.</p:text>
    <p:extLst>
      <p:ext uri="{C676402C-5697-4E1C-873F-D02D1690AC5C}">
        <p15:threadingInfo xmlns:p15="http://schemas.microsoft.com/office/powerpoint/2012/main" timeZoneBias="-60"/>
      </p:ext>
    </p:extLst>
  </p:cm>
  <p:cm authorId="2" dt="2020-08-13T17:12:47.412" idx="40">
    <p:pos x="4578" y="1057"/>
    <p:text>Yes the 'pull in' points may not be in quite the right places but we must also ensure parking provision is not reduced too much.  There are some double yellow sections where vehicles can pull in.</p:text>
    <p:extLst>
      <p:ext uri="{C676402C-5697-4E1C-873F-D02D1690AC5C}">
        <p15:threadingInfo xmlns:p15="http://schemas.microsoft.com/office/powerpoint/2012/main" timeZoneBias="-60">
          <p15:parentCm authorId="5" idx="5"/>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6" dt="2020-08-13T11:13:48.098" idx="10">
    <p:pos x="10" y="10"/>
    <p:text>Entrance/exit to Rackham shop and delivery business just before bridge on left.  Exiting to the right is problematic owing to bridge and bend in road restricting view.</p:text>
    <p:extLst>
      <p:ext uri="{C676402C-5697-4E1C-873F-D02D1690AC5C}">
        <p15:threadingInfo xmlns:p15="http://schemas.microsoft.com/office/powerpoint/2012/main" timeZoneBias="-60"/>
      </p:ext>
    </p:extLst>
  </p:cm>
  <p:cm authorId="2" dt="2020-08-15T15:49:26.857" idx="52">
    <p:pos x="10" y="106"/>
    <p:text>Agree this zone needs to be in reduced speed area, the business is important and safe access/exit needs to be considered.</p:text>
    <p:extLst>
      <p:ext uri="{C676402C-5697-4E1C-873F-D02D1690AC5C}">
        <p15:threadingInfo xmlns:p15="http://schemas.microsoft.com/office/powerpoint/2012/main" timeZoneBias="-60">
          <p15:parentCm authorId="6" idx="10"/>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593098" cy="3190882"/>
          </a:xfrm>
          <a:prstGeom prst="rect">
            <a:avLst/>
          </a:prstGeom>
        </p:spPr>
        <p:txBody>
          <a:bodyPr vert="horz" lIns="214656" tIns="107328" rIns="214656" bIns="107328" rtlCol="0"/>
          <a:lstStyle>
            <a:lvl1pPr algn="l">
              <a:defRPr sz="2800"/>
            </a:lvl1pPr>
          </a:lstStyle>
          <a:p>
            <a:endParaRPr lang="en-CA"/>
          </a:p>
        </p:txBody>
      </p:sp>
      <p:sp>
        <p:nvSpPr>
          <p:cNvPr id="3" name="Espace réservé de la date 2"/>
          <p:cNvSpPr>
            <a:spLocks noGrp="1"/>
          </p:cNvSpPr>
          <p:nvPr>
            <p:ph type="dt" sz="quarter" idx="1"/>
          </p:nvPr>
        </p:nvSpPr>
        <p:spPr>
          <a:xfrm>
            <a:off x="6003907" y="0"/>
            <a:ext cx="4593098" cy="3190882"/>
          </a:xfrm>
          <a:prstGeom prst="rect">
            <a:avLst/>
          </a:prstGeom>
        </p:spPr>
        <p:txBody>
          <a:bodyPr vert="horz" lIns="214656" tIns="107328" rIns="214656" bIns="107328" rtlCol="0"/>
          <a:lstStyle>
            <a:lvl1pPr algn="r">
              <a:defRPr sz="2800"/>
            </a:lvl1pPr>
          </a:lstStyle>
          <a:p>
            <a:fld id="{286CC5CC-1E69-4E04-96B0-2086414F7CAD}" type="datetimeFigureOut">
              <a:rPr lang="en-CA" smtClean="0"/>
              <a:t>2020-08-15</a:t>
            </a:fld>
            <a:endParaRPr lang="en-CA"/>
          </a:p>
        </p:txBody>
      </p:sp>
      <p:sp>
        <p:nvSpPr>
          <p:cNvPr id="4" name="Espace réservé du pied de page 3"/>
          <p:cNvSpPr>
            <a:spLocks noGrp="1"/>
          </p:cNvSpPr>
          <p:nvPr>
            <p:ph type="ftr" sz="quarter" idx="2"/>
          </p:nvPr>
        </p:nvSpPr>
        <p:spPr>
          <a:xfrm>
            <a:off x="1" y="60405882"/>
            <a:ext cx="4593098" cy="3190875"/>
          </a:xfrm>
          <a:prstGeom prst="rect">
            <a:avLst/>
          </a:prstGeom>
        </p:spPr>
        <p:txBody>
          <a:bodyPr vert="horz" lIns="214656" tIns="107328" rIns="214656" bIns="107328" rtlCol="0" anchor="b"/>
          <a:lstStyle>
            <a:lvl1pPr algn="l">
              <a:defRPr sz="2800"/>
            </a:lvl1pPr>
          </a:lstStyle>
          <a:p>
            <a:endParaRPr lang="en-CA"/>
          </a:p>
        </p:txBody>
      </p:sp>
      <p:sp>
        <p:nvSpPr>
          <p:cNvPr id="5" name="Espace réservé du numéro de diapositive 4"/>
          <p:cNvSpPr>
            <a:spLocks noGrp="1"/>
          </p:cNvSpPr>
          <p:nvPr>
            <p:ph type="sldNum" sz="quarter" idx="3"/>
          </p:nvPr>
        </p:nvSpPr>
        <p:spPr>
          <a:xfrm>
            <a:off x="6003907" y="60405882"/>
            <a:ext cx="4593098" cy="3190875"/>
          </a:xfrm>
          <a:prstGeom prst="rect">
            <a:avLst/>
          </a:prstGeom>
        </p:spPr>
        <p:txBody>
          <a:bodyPr vert="horz" lIns="214656" tIns="107328" rIns="214656" bIns="107328" rtlCol="0" anchor="b"/>
          <a:lstStyle>
            <a:lvl1pPr algn="r">
              <a:defRPr sz="2800"/>
            </a:lvl1pPr>
          </a:lstStyle>
          <a:p>
            <a:fld id="{2E75B1E0-1F20-47A5-9D36-64A61D54FCAC}" type="slidenum">
              <a:rPr lang="en-CA" smtClean="0"/>
              <a:t>‹#›</a:t>
            </a:fld>
            <a:endParaRPr lang="en-CA"/>
          </a:p>
        </p:txBody>
      </p:sp>
    </p:spTree>
    <p:extLst>
      <p:ext uri="{BB962C8B-B14F-4D97-AF65-F5344CB8AC3E}">
        <p14:creationId xmlns:p14="http://schemas.microsoft.com/office/powerpoint/2010/main" val="36847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593098" cy="3190882"/>
          </a:xfrm>
          <a:prstGeom prst="rect">
            <a:avLst/>
          </a:prstGeom>
        </p:spPr>
        <p:txBody>
          <a:bodyPr vert="horz" lIns="214656" tIns="107328" rIns="214656" bIns="107328" rtlCol="0"/>
          <a:lstStyle>
            <a:lvl1pPr algn="l">
              <a:defRPr sz="2800"/>
            </a:lvl1pPr>
          </a:lstStyle>
          <a:p>
            <a:endParaRPr lang="en-CA"/>
          </a:p>
        </p:txBody>
      </p:sp>
      <p:sp>
        <p:nvSpPr>
          <p:cNvPr id="3" name="Date Placeholder 2"/>
          <p:cNvSpPr>
            <a:spLocks noGrp="1"/>
          </p:cNvSpPr>
          <p:nvPr>
            <p:ph type="dt" idx="1"/>
          </p:nvPr>
        </p:nvSpPr>
        <p:spPr>
          <a:xfrm>
            <a:off x="6003907" y="0"/>
            <a:ext cx="4593098" cy="3190882"/>
          </a:xfrm>
          <a:prstGeom prst="rect">
            <a:avLst/>
          </a:prstGeom>
        </p:spPr>
        <p:txBody>
          <a:bodyPr vert="horz" lIns="214656" tIns="107328" rIns="214656" bIns="107328" rtlCol="0"/>
          <a:lstStyle>
            <a:lvl1pPr algn="r">
              <a:defRPr sz="2800"/>
            </a:lvl1pPr>
          </a:lstStyle>
          <a:p>
            <a:fld id="{3A00A836-BBED-4ABF-9D83-743ECB89AE39}" type="datetimeFigureOut">
              <a:rPr lang="en-CA" smtClean="0"/>
              <a:t>2020-08-15</a:t>
            </a:fld>
            <a:endParaRPr lang="en-CA"/>
          </a:p>
        </p:txBody>
      </p:sp>
      <p:sp>
        <p:nvSpPr>
          <p:cNvPr id="4" name="Slide Image Placeholder 3"/>
          <p:cNvSpPr>
            <a:spLocks noGrp="1" noRot="1" noChangeAspect="1"/>
          </p:cNvSpPr>
          <p:nvPr>
            <p:ph type="sldImg" idx="2"/>
          </p:nvPr>
        </p:nvSpPr>
        <p:spPr>
          <a:xfrm>
            <a:off x="-9010650" y="7950200"/>
            <a:ext cx="28621038" cy="21466175"/>
          </a:xfrm>
          <a:prstGeom prst="rect">
            <a:avLst/>
          </a:prstGeom>
          <a:noFill/>
          <a:ln w="12700">
            <a:solidFill>
              <a:prstClr val="black"/>
            </a:solidFill>
          </a:ln>
        </p:spPr>
        <p:txBody>
          <a:bodyPr vert="horz" lIns="214656" tIns="107328" rIns="214656" bIns="107328" rtlCol="0" anchor="ctr"/>
          <a:lstStyle/>
          <a:p>
            <a:endParaRPr lang="en-CA"/>
          </a:p>
        </p:txBody>
      </p:sp>
      <p:sp>
        <p:nvSpPr>
          <p:cNvPr id="5" name="Notes Placeholder 4"/>
          <p:cNvSpPr>
            <a:spLocks noGrp="1"/>
          </p:cNvSpPr>
          <p:nvPr>
            <p:ph type="body" sz="quarter" idx="3"/>
          </p:nvPr>
        </p:nvSpPr>
        <p:spPr>
          <a:xfrm>
            <a:off x="1059947" y="30605935"/>
            <a:ext cx="8479566" cy="25041220"/>
          </a:xfrm>
          <a:prstGeom prst="rect">
            <a:avLst/>
          </a:prstGeom>
        </p:spPr>
        <p:txBody>
          <a:bodyPr vert="horz" lIns="214656" tIns="107328" rIns="214656" bIns="107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60405882"/>
            <a:ext cx="4593098" cy="3190875"/>
          </a:xfrm>
          <a:prstGeom prst="rect">
            <a:avLst/>
          </a:prstGeom>
        </p:spPr>
        <p:txBody>
          <a:bodyPr vert="horz" lIns="214656" tIns="107328" rIns="214656" bIns="107328" rtlCol="0" anchor="b"/>
          <a:lstStyle>
            <a:lvl1pPr algn="l">
              <a:defRPr sz="2800"/>
            </a:lvl1pPr>
          </a:lstStyle>
          <a:p>
            <a:endParaRPr lang="en-CA"/>
          </a:p>
        </p:txBody>
      </p:sp>
      <p:sp>
        <p:nvSpPr>
          <p:cNvPr id="7" name="Slide Number Placeholder 6"/>
          <p:cNvSpPr>
            <a:spLocks noGrp="1"/>
          </p:cNvSpPr>
          <p:nvPr>
            <p:ph type="sldNum" sz="quarter" idx="5"/>
          </p:nvPr>
        </p:nvSpPr>
        <p:spPr>
          <a:xfrm>
            <a:off x="6003907" y="60405882"/>
            <a:ext cx="4593098" cy="3190875"/>
          </a:xfrm>
          <a:prstGeom prst="rect">
            <a:avLst/>
          </a:prstGeom>
        </p:spPr>
        <p:txBody>
          <a:bodyPr vert="horz" lIns="214656" tIns="107328" rIns="214656" bIns="107328" rtlCol="0" anchor="b"/>
          <a:lstStyle>
            <a:lvl1pPr algn="r">
              <a:defRPr sz="2800"/>
            </a:lvl1pPr>
          </a:lstStyle>
          <a:p>
            <a:fld id="{CC91A36E-F450-44A1-A338-3E9DA409EF10}" type="slidenum">
              <a:rPr lang="en-CA" smtClean="0"/>
              <a:t>‹#›</a:t>
            </a:fld>
            <a:endParaRPr lang="en-CA"/>
          </a:p>
        </p:txBody>
      </p:sp>
    </p:spTree>
    <p:extLst>
      <p:ext uri="{BB962C8B-B14F-4D97-AF65-F5344CB8AC3E}">
        <p14:creationId xmlns:p14="http://schemas.microsoft.com/office/powerpoint/2010/main" val="73278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91A36E-F450-44A1-A338-3E9DA409EF10}" type="slidenum">
              <a:rPr lang="en-CA" smtClean="0"/>
              <a:t>20</a:t>
            </a:fld>
            <a:endParaRPr lang="en-CA"/>
          </a:p>
        </p:txBody>
      </p:sp>
    </p:spTree>
    <p:extLst>
      <p:ext uri="{BB962C8B-B14F-4D97-AF65-F5344CB8AC3E}">
        <p14:creationId xmlns:p14="http://schemas.microsoft.com/office/powerpoint/2010/main" val="2727705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Hero Red logo + Images">
    <p:spTree>
      <p:nvGrpSpPr>
        <p:cNvPr id="1" name=""/>
        <p:cNvGrpSpPr/>
        <p:nvPr/>
      </p:nvGrpSpPr>
      <p:grpSpPr>
        <a:xfrm>
          <a:off x="0" y="0"/>
          <a:ext cx="0" cy="0"/>
          <a:chOff x="0" y="0"/>
          <a:chExt cx="0" cy="0"/>
        </a:xfrm>
      </p:grpSpPr>
      <p:sp>
        <p:nvSpPr>
          <p:cNvPr id="10" name="Espace réservé pour une image  5"/>
          <p:cNvSpPr>
            <a:spLocks noGrp="1"/>
          </p:cNvSpPr>
          <p:nvPr>
            <p:ph type="pic" sz="quarter" idx="12" hasCustomPrompt="1"/>
          </p:nvPr>
        </p:nvSpPr>
        <p:spPr>
          <a:xfrm>
            <a:off x="5328049" y="0"/>
            <a:ext cx="3815953" cy="6858000"/>
          </a:xfrm>
          <a:prstGeom prst="rect">
            <a:avLst/>
          </a:prstGeo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750" baseline="0">
                <a:solidFill>
                  <a:schemeClr val="bg1"/>
                </a:solidFill>
              </a:defRPr>
            </a:lvl1pPr>
          </a:lstStyle>
          <a:p>
            <a:pPr marL="0" lvl="0" indent="0">
              <a:buNone/>
            </a:pPr>
            <a:r>
              <a:rPr lang="en-US" noProof="0"/>
              <a:t>Insert hero image here</a:t>
            </a:r>
          </a:p>
        </p:txBody>
      </p:sp>
      <p:sp>
        <p:nvSpPr>
          <p:cNvPr id="9" name="Picture Placeholder 2"/>
          <p:cNvSpPr>
            <a:spLocks noGrp="1"/>
          </p:cNvSpPr>
          <p:nvPr>
            <p:ph type="pic" sz="quarter" idx="13" hasCustomPrompt="1"/>
          </p:nvPr>
        </p:nvSpPr>
        <p:spPr>
          <a:xfrm>
            <a:off x="3" y="0"/>
            <a:ext cx="5328047" cy="6858000"/>
          </a:xfrm>
          <a:prstGeom prst="rect">
            <a:avLst/>
          </a:prstGeom>
          <a:gradFill>
            <a:gsLst>
              <a:gs pos="0">
                <a:srgbClr val="B3D6EC"/>
              </a:gs>
              <a:gs pos="39000">
                <a:srgbClr val="D8E6F0"/>
              </a:gs>
              <a:gs pos="100000">
                <a:schemeClr val="bg1"/>
              </a:gs>
            </a:gsLst>
            <a:path path="circle">
              <a:fillToRect r="100000" b="100000"/>
            </a:path>
          </a:gradFill>
        </p:spPr>
        <p:txBody>
          <a:bodyPr>
            <a:normAutofit/>
          </a:bodyPr>
          <a:lstStyle>
            <a:lvl1pPr marL="0" indent="0">
              <a:buFontTx/>
              <a:buNone/>
              <a:defRPr sz="750" baseline="0">
                <a:solidFill>
                  <a:schemeClr val="bg1"/>
                </a:solidFill>
              </a:defRPr>
            </a:lvl1pPr>
          </a:lstStyle>
          <a:p>
            <a:r>
              <a:rPr lang="en-US" noProof="0"/>
              <a:t>Insert hero image here</a:t>
            </a:r>
          </a:p>
        </p:txBody>
      </p:sp>
      <p:pic>
        <p:nvPicPr>
          <p:cNvPr id="15" name="Imag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69684" y="0"/>
            <a:ext cx="2274319" cy="5949194"/>
          </a:xfrm>
          <a:prstGeom prst="rect">
            <a:avLst/>
          </a:prstGeom>
        </p:spPr>
      </p:pic>
      <p:sp>
        <p:nvSpPr>
          <p:cNvPr id="17" name="Titre 1"/>
          <p:cNvSpPr>
            <a:spLocks noGrp="1"/>
          </p:cNvSpPr>
          <p:nvPr>
            <p:ph type="ctrTitle" hasCustomPrompt="1"/>
          </p:nvPr>
        </p:nvSpPr>
        <p:spPr>
          <a:xfrm>
            <a:off x="170260" y="4182040"/>
            <a:ext cx="4374356" cy="1889251"/>
          </a:xfrm>
          <a:prstGeom prst="rect">
            <a:avLst/>
          </a:prstGeom>
        </p:spPr>
        <p:txBody>
          <a:bodyPr anchor="b">
            <a:normAutofit/>
          </a:bodyPr>
          <a:lstStyle>
            <a:lvl1pPr algn="l">
              <a:defRPr sz="2100" baseline="0"/>
            </a:lvl1pPr>
          </a:lstStyle>
          <a:p>
            <a:r>
              <a:rPr lang="en-US" noProof="0"/>
              <a:t>Insert presentation title here</a:t>
            </a:r>
          </a:p>
        </p:txBody>
      </p:sp>
      <p:sp>
        <p:nvSpPr>
          <p:cNvPr id="18" name="Espace réservé de la date 3"/>
          <p:cNvSpPr>
            <a:spLocks noGrp="1"/>
          </p:cNvSpPr>
          <p:nvPr>
            <p:ph type="dt" sz="half" idx="10"/>
          </p:nvPr>
        </p:nvSpPr>
        <p:spPr>
          <a:xfrm>
            <a:off x="170260" y="225430"/>
            <a:ext cx="2057400" cy="365125"/>
          </a:xfrm>
          <a:prstGeom prst="rect">
            <a:avLst/>
          </a:prstGeom>
        </p:spPr>
        <p:txBody>
          <a:bodyPr>
            <a:normAutofit/>
          </a:bodyPr>
          <a:lstStyle>
            <a:lvl1pPr marL="0" algn="l" defTabSz="685783" rtl="0" eaLnBrk="1" latinLnBrk="0" hangingPunct="1">
              <a:defRPr lang="en-GB" sz="750" kern="1200" dirty="0">
                <a:solidFill>
                  <a:schemeClr val="accent3"/>
                </a:solidFill>
                <a:latin typeface="Montserrat" charset="0"/>
                <a:ea typeface="Montserrat" charset="0"/>
                <a:cs typeface="Montserrat" charset="0"/>
              </a:defRPr>
            </a:lvl1pPr>
          </a:lstStyle>
          <a:p>
            <a:fld id="{EFA87D4F-50C3-4892-BD76-AD7E19AD94F7}" type="datetime3">
              <a:rPr lang="en-US" smtClean="0"/>
              <a:pPr/>
              <a:t>15 August 2020</a:t>
            </a:fld>
            <a:endParaRPr lang="en-US"/>
          </a:p>
        </p:txBody>
      </p:sp>
      <p:pic>
        <p:nvPicPr>
          <p:cNvPr id="19"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5065" y="2250830"/>
            <a:ext cx="3845733" cy="2438645"/>
          </a:xfrm>
          <a:prstGeom prst="rect">
            <a:avLst/>
          </a:prstGeom>
        </p:spPr>
      </p:pic>
      <p:sp>
        <p:nvSpPr>
          <p:cNvPr id="20" name="Sous-titre 2"/>
          <p:cNvSpPr>
            <a:spLocks noGrp="1"/>
          </p:cNvSpPr>
          <p:nvPr>
            <p:ph type="subTitle" idx="1" hasCustomPrompt="1"/>
          </p:nvPr>
        </p:nvSpPr>
        <p:spPr>
          <a:xfrm>
            <a:off x="170260" y="6071286"/>
            <a:ext cx="4374356" cy="557770"/>
          </a:xfrm>
          <a:prstGeom prst="rect">
            <a:avLst/>
          </a:prstGeom>
        </p:spPr>
        <p:txBody>
          <a:bodyPr anchor="b">
            <a:normAutofit/>
          </a:bodyPr>
          <a:lstStyle>
            <a:lvl1pPr marL="0" indent="0" algn="l">
              <a:buNone/>
              <a:defRPr sz="1200" b="0" i="1" baseline="0">
                <a:solidFill>
                  <a:schemeClr val="accent3"/>
                </a:solidFill>
                <a:latin typeface="Montserrat" charset="0"/>
                <a:ea typeface="Montserrat" charset="0"/>
                <a:cs typeface="Montserra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Insert sub-title here</a:t>
            </a:r>
          </a:p>
        </p:txBody>
      </p:sp>
    </p:spTree>
    <p:extLst>
      <p:ext uri="{BB962C8B-B14F-4D97-AF65-F5344CB8AC3E}">
        <p14:creationId xmlns:p14="http://schemas.microsoft.com/office/powerpoint/2010/main" val="361454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Section: Sky Gradient">
    <p:spTree>
      <p:nvGrpSpPr>
        <p:cNvPr id="1" name=""/>
        <p:cNvGrpSpPr/>
        <p:nvPr/>
      </p:nvGrpSpPr>
      <p:grpSpPr>
        <a:xfrm>
          <a:off x="0" y="0"/>
          <a:ext cx="0" cy="0"/>
          <a:chOff x="0" y="0"/>
          <a:chExt cx="0" cy="0"/>
        </a:xfrm>
      </p:grpSpPr>
      <p:sp>
        <p:nvSpPr>
          <p:cNvPr id="6" name="Espace réservé du pied de page 4"/>
          <p:cNvSpPr>
            <a:spLocks noGrp="1"/>
          </p:cNvSpPr>
          <p:nvPr>
            <p:ph type="ftr" sz="quarter" idx="11"/>
          </p:nvPr>
        </p:nvSpPr>
        <p:spPr>
          <a:xfrm>
            <a:off x="170262" y="225425"/>
            <a:ext cx="1053703" cy="755650"/>
          </a:xfrm>
          <a:prstGeom prst="rect">
            <a:avLst/>
          </a:prstGeom>
        </p:spPr>
        <p:txBody>
          <a:bodyPr>
            <a:normAutofit/>
          </a:bodyPr>
          <a:lstStyle>
            <a:lvl1pPr>
              <a:defRPr sz="750">
                <a:solidFill>
                  <a:schemeClr val="accent3"/>
                </a:solidFill>
                <a:latin typeface="Montserrat" panose="00000500000000000000" pitchFamily="2" charset="0"/>
              </a:defRPr>
            </a:lvl1pPr>
          </a:lstStyle>
          <a:p>
            <a:endParaRPr lang="en-US"/>
          </a:p>
        </p:txBody>
      </p:sp>
      <p:sp>
        <p:nvSpPr>
          <p:cNvPr id="11" name="Titre 3"/>
          <p:cNvSpPr>
            <a:spLocks noGrp="1"/>
          </p:cNvSpPr>
          <p:nvPr>
            <p:ph type="title" hasCustomPrompt="1"/>
          </p:nvPr>
        </p:nvSpPr>
        <p:spPr>
          <a:xfrm>
            <a:off x="170262" y="1052518"/>
            <a:ext cx="1825357" cy="3132137"/>
          </a:xfrm>
          <a:prstGeom prst="rect">
            <a:avLst/>
          </a:prstGeom>
        </p:spPr>
        <p:txBody>
          <a:bodyPr>
            <a:normAutofit/>
          </a:bodyPr>
          <a:lstStyle>
            <a:lvl1pPr>
              <a:defRPr b="1" baseline="0">
                <a:solidFill>
                  <a:schemeClr val="accent3"/>
                </a:solidFill>
              </a:defRPr>
            </a:lvl1pPr>
          </a:lstStyle>
          <a:p>
            <a:r>
              <a:rPr lang="en-US" noProof="0"/>
              <a:t>Insert section title here</a:t>
            </a:r>
          </a:p>
        </p:txBody>
      </p:sp>
      <p:sp>
        <p:nvSpPr>
          <p:cNvPr id="12" name="Rectangle 8"/>
          <p:cNvSpPr/>
          <p:nvPr userDrawn="1"/>
        </p:nvSpPr>
        <p:spPr>
          <a:xfrm>
            <a:off x="2392996" y="0"/>
            <a:ext cx="6751004"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350"/>
          </a:p>
        </p:txBody>
      </p:sp>
      <p:pic>
        <p:nvPicPr>
          <p:cNvPr id="13"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69684" y="0"/>
            <a:ext cx="2274319" cy="5949194"/>
          </a:xfrm>
          <a:prstGeom prst="rect">
            <a:avLst/>
          </a:prstGeom>
        </p:spPr>
      </p:pic>
    </p:spTree>
    <p:extLst>
      <p:ext uri="{BB962C8B-B14F-4D97-AF65-F5344CB8AC3E}">
        <p14:creationId xmlns:p14="http://schemas.microsoft.com/office/powerpoint/2010/main" val="320452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ject: Photo">
    <p:spTree>
      <p:nvGrpSpPr>
        <p:cNvPr id="1" name=""/>
        <p:cNvGrpSpPr/>
        <p:nvPr/>
      </p:nvGrpSpPr>
      <p:grpSpPr>
        <a:xfrm>
          <a:off x="0" y="0"/>
          <a:ext cx="0" cy="0"/>
          <a:chOff x="0" y="0"/>
          <a:chExt cx="0" cy="0"/>
        </a:xfrm>
      </p:grpSpPr>
      <p:sp>
        <p:nvSpPr>
          <p:cNvPr id="8" name="Espace réservé pour une image  5"/>
          <p:cNvSpPr>
            <a:spLocks noGrp="1"/>
          </p:cNvSpPr>
          <p:nvPr>
            <p:ph type="pic" sz="quarter" idx="15" hasCustomPrompt="1"/>
          </p:nvPr>
        </p:nvSpPr>
        <p:spPr>
          <a:xfrm>
            <a:off x="1277543" y="0"/>
            <a:ext cx="7866459" cy="6876364"/>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marL="0" indent="0">
              <a:buNone/>
              <a:defRPr lang="fr-FR" sz="750" baseline="0" dirty="0">
                <a:solidFill>
                  <a:schemeClr val="bg1"/>
                </a:solidFill>
                <a:latin typeface="+mn-lt"/>
              </a:defRPr>
            </a:lvl1pPr>
          </a:lstStyle>
          <a:p>
            <a:pPr marL="171446" lvl="0" indent="-171446"/>
            <a:r>
              <a:rPr lang="en-US" noProof="0"/>
              <a:t>Insert project image here</a:t>
            </a:r>
          </a:p>
        </p:txBody>
      </p:sp>
      <p:sp>
        <p:nvSpPr>
          <p:cNvPr id="6" name="Espace réservé du pied de page 4"/>
          <p:cNvSpPr>
            <a:spLocks noGrp="1"/>
          </p:cNvSpPr>
          <p:nvPr>
            <p:ph type="ftr" sz="quarter" idx="11"/>
          </p:nvPr>
        </p:nvSpPr>
        <p:spPr>
          <a:xfrm>
            <a:off x="170262" y="225425"/>
            <a:ext cx="1053703" cy="755650"/>
          </a:xfrm>
          <a:prstGeom prst="rect">
            <a:avLst/>
          </a:prstGeom>
        </p:spPr>
        <p:txBody>
          <a:bodyPr>
            <a:normAutofit/>
          </a:bodyPr>
          <a:lstStyle>
            <a:lvl1pPr>
              <a:defRPr sz="750">
                <a:solidFill>
                  <a:schemeClr val="tx2"/>
                </a:solidFill>
                <a:latin typeface="Montserrat" panose="00000500000000000000" pitchFamily="2" charset="0"/>
              </a:defRPr>
            </a:lvl1pPr>
          </a:lstStyle>
          <a:p>
            <a:endParaRPr lang="en-US"/>
          </a:p>
        </p:txBody>
      </p:sp>
      <p:sp>
        <p:nvSpPr>
          <p:cNvPr id="9" name="Titre 12"/>
          <p:cNvSpPr>
            <a:spLocks noGrp="1"/>
          </p:cNvSpPr>
          <p:nvPr>
            <p:ph type="title" hasCustomPrompt="1"/>
          </p:nvPr>
        </p:nvSpPr>
        <p:spPr>
          <a:xfrm>
            <a:off x="1656162" y="620713"/>
            <a:ext cx="6938962" cy="1152526"/>
          </a:xfrm>
          <a:prstGeom prst="rect">
            <a:avLst/>
          </a:prstGeom>
        </p:spPr>
        <p:txBody>
          <a:bodyPr>
            <a:normAutofit/>
          </a:bodyPr>
          <a:lstStyle>
            <a:lvl1pPr>
              <a:defRPr b="1" baseline="0">
                <a:solidFill>
                  <a:schemeClr val="accent3"/>
                </a:solidFill>
              </a:defRPr>
            </a:lvl1pPr>
          </a:lstStyle>
          <a:p>
            <a:r>
              <a:rPr lang="en-US" noProof="0"/>
              <a:t>Insert project title here</a:t>
            </a:r>
          </a:p>
        </p:txBody>
      </p:sp>
      <p:sp>
        <p:nvSpPr>
          <p:cNvPr id="10" name="Espace réservé du numéro de diapositive 5"/>
          <p:cNvSpPr txBox="1">
            <a:spLocks/>
          </p:cNvSpPr>
          <p:nvPr userDrawn="1"/>
        </p:nvSpPr>
        <p:spPr>
          <a:xfrm>
            <a:off x="170261" y="3465513"/>
            <a:ext cx="1053702" cy="323850"/>
          </a:xfrm>
          <a:prstGeom prst="rect">
            <a:avLst/>
          </a:prstGeom>
        </p:spPr>
        <p:txBody>
          <a:bodyPr vert="horz" lIns="68580" tIns="34290" rIns="68580" bIns="34290" rtlCol="0" anchor="ctr">
            <a:normAutofit/>
          </a:bodyP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fld id="{52326D77-2960-1A4A-B5CA-B95B3484A035}" type="slidenum">
              <a:rPr kumimoji="0" lang="en-CA" sz="750" b="0" i="0" u="none" strike="noStrike" kern="1200" cap="none" spc="0" normalizeH="0" baseline="0" noProof="0" smtClean="0">
                <a:ln>
                  <a:noFill/>
                </a:ln>
                <a:solidFill>
                  <a:srgbClr val="FF4337"/>
                </a:solidFill>
                <a:effectLst/>
                <a:uLnTx/>
                <a:uFillTx/>
                <a:latin typeface="Montserrat" charset="0"/>
              </a:rPr>
              <a:pPr marL="0" marR="0" lvl="0" indent="0" algn="l" defTabSz="685783" rtl="0" eaLnBrk="1" fontAlgn="auto" latinLnBrk="0" hangingPunct="1">
                <a:lnSpc>
                  <a:spcPct val="100000"/>
                </a:lnSpc>
                <a:spcBef>
                  <a:spcPts val="0"/>
                </a:spcBef>
                <a:spcAft>
                  <a:spcPts val="0"/>
                </a:spcAft>
                <a:buClrTx/>
                <a:buSzTx/>
                <a:buFontTx/>
                <a:buNone/>
                <a:tabLst/>
                <a:defRPr/>
              </a:pPr>
              <a:t>‹#›</a:t>
            </a:fld>
            <a:endParaRPr kumimoji="0" lang="en-CA" sz="750" b="0" i="0" u="none" strike="noStrike" kern="1200" cap="none" spc="0" normalizeH="0" baseline="0" noProof="0">
              <a:ln>
                <a:noFill/>
              </a:ln>
              <a:solidFill>
                <a:srgbClr val="FF4337"/>
              </a:solidFill>
              <a:effectLst/>
              <a:uLnTx/>
              <a:uFillTx/>
              <a:latin typeface="Montserrat" charset="0"/>
            </a:endParaRPr>
          </a:p>
        </p:txBody>
      </p:sp>
    </p:spTree>
    <p:extLst>
      <p:ext uri="{BB962C8B-B14F-4D97-AF65-F5344CB8AC3E}">
        <p14:creationId xmlns:p14="http://schemas.microsoft.com/office/powerpoint/2010/main" val="138463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roject: 1 Photo + Description">
    <p:spTree>
      <p:nvGrpSpPr>
        <p:cNvPr id="1" name=""/>
        <p:cNvGrpSpPr/>
        <p:nvPr/>
      </p:nvGrpSpPr>
      <p:grpSpPr>
        <a:xfrm>
          <a:off x="0" y="0"/>
          <a:ext cx="0" cy="0"/>
          <a:chOff x="0" y="0"/>
          <a:chExt cx="0" cy="0"/>
        </a:xfrm>
      </p:grpSpPr>
      <p:sp>
        <p:nvSpPr>
          <p:cNvPr id="7" name="Picture Placeholder 2"/>
          <p:cNvSpPr>
            <a:spLocks noGrp="1"/>
          </p:cNvSpPr>
          <p:nvPr>
            <p:ph type="pic" sz="quarter" idx="17" hasCustomPrompt="1"/>
          </p:nvPr>
        </p:nvSpPr>
        <p:spPr>
          <a:xfrm>
            <a:off x="1281113" y="0"/>
            <a:ext cx="5103000" cy="6904800"/>
          </a:xfrm>
          <a:prstGeom prst="rect">
            <a:avLst/>
          </a:prstGeom>
          <a:gradFill>
            <a:gsLst>
              <a:gs pos="0">
                <a:srgbClr val="B3D6EC"/>
              </a:gs>
              <a:gs pos="39000">
                <a:srgbClr val="D8E6F0"/>
              </a:gs>
              <a:gs pos="100000">
                <a:schemeClr val="bg1"/>
              </a:gs>
            </a:gsLst>
            <a:path path="circle">
              <a:fillToRect r="100000" b="100000"/>
            </a:path>
          </a:gradFill>
        </p:spPr>
        <p:txBody>
          <a:bodyPr>
            <a:normAutofit/>
          </a:bodyPr>
          <a:lstStyle>
            <a:lvl1pPr marL="0" indent="0">
              <a:buFontTx/>
              <a:buNone/>
              <a:defRPr sz="750" baseline="0">
                <a:solidFill>
                  <a:schemeClr val="bg1"/>
                </a:solidFill>
              </a:defRPr>
            </a:lvl1pPr>
          </a:lstStyle>
          <a:p>
            <a:r>
              <a:rPr lang="en-US" noProof="0"/>
              <a:t>Insert project image here</a:t>
            </a:r>
          </a:p>
        </p:txBody>
      </p:sp>
      <p:sp>
        <p:nvSpPr>
          <p:cNvPr id="10" name="Espace réservé du numéro de diapositive 5"/>
          <p:cNvSpPr txBox="1">
            <a:spLocks/>
          </p:cNvSpPr>
          <p:nvPr userDrawn="1"/>
        </p:nvSpPr>
        <p:spPr>
          <a:xfrm>
            <a:off x="170261" y="3465513"/>
            <a:ext cx="1053702" cy="323850"/>
          </a:xfrm>
          <a:prstGeom prst="rect">
            <a:avLst/>
          </a:prstGeom>
        </p:spPr>
        <p:txBody>
          <a:bodyPr vert="horz" lIns="68580" tIns="34290" rIns="68580" bIns="34290" rtlCol="0" anchor="ctr">
            <a:normAutofit/>
          </a:bodyP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fld id="{52326D77-2960-1A4A-B5CA-B95B3484A035}" type="slidenum">
              <a:rPr kumimoji="0" lang="en-CA" sz="750" b="0" i="0" u="none" strike="noStrike" kern="1200" cap="none" spc="0" normalizeH="0" baseline="0" noProof="0" smtClean="0">
                <a:ln>
                  <a:noFill/>
                </a:ln>
                <a:solidFill>
                  <a:srgbClr val="FF4337"/>
                </a:solidFill>
                <a:effectLst/>
                <a:uLnTx/>
                <a:uFillTx/>
                <a:latin typeface="Montserrat" charset="0"/>
              </a:rPr>
              <a:pPr marL="0" marR="0" lvl="0" indent="0" algn="l" defTabSz="685783" rtl="0" eaLnBrk="1" fontAlgn="auto" latinLnBrk="0" hangingPunct="1">
                <a:lnSpc>
                  <a:spcPct val="100000"/>
                </a:lnSpc>
                <a:spcBef>
                  <a:spcPts val="0"/>
                </a:spcBef>
                <a:spcAft>
                  <a:spcPts val="0"/>
                </a:spcAft>
                <a:buClrTx/>
                <a:buSzTx/>
                <a:buFontTx/>
                <a:buNone/>
                <a:tabLst/>
                <a:defRPr/>
              </a:pPr>
              <a:t>‹#›</a:t>
            </a:fld>
            <a:endParaRPr kumimoji="0" lang="en-CA" sz="750" b="0" i="0" u="none" strike="noStrike" kern="1200" cap="none" spc="0" normalizeH="0" baseline="0" noProof="0">
              <a:ln>
                <a:noFill/>
              </a:ln>
              <a:solidFill>
                <a:srgbClr val="FF4337"/>
              </a:solidFill>
              <a:effectLst/>
              <a:uLnTx/>
              <a:uFillTx/>
              <a:latin typeface="Montserrat" charset="0"/>
            </a:endParaRPr>
          </a:p>
        </p:txBody>
      </p:sp>
      <p:sp>
        <p:nvSpPr>
          <p:cNvPr id="11" name="Titre 12"/>
          <p:cNvSpPr>
            <a:spLocks noGrp="1"/>
          </p:cNvSpPr>
          <p:nvPr>
            <p:ph type="title" hasCustomPrompt="1"/>
          </p:nvPr>
        </p:nvSpPr>
        <p:spPr>
          <a:xfrm>
            <a:off x="6435330" y="620713"/>
            <a:ext cx="2538413" cy="1152526"/>
          </a:xfrm>
        </p:spPr>
        <p:txBody>
          <a:bodyPr>
            <a:normAutofit/>
          </a:bodyPr>
          <a:lstStyle>
            <a:lvl1pPr algn="l">
              <a:defRPr baseline="0"/>
            </a:lvl1pPr>
          </a:lstStyle>
          <a:p>
            <a:r>
              <a:rPr lang="en-US" noProof="0"/>
              <a:t>Insert project title here</a:t>
            </a:r>
          </a:p>
        </p:txBody>
      </p:sp>
      <p:sp>
        <p:nvSpPr>
          <p:cNvPr id="12" name="Espace réservé du contenu 2"/>
          <p:cNvSpPr>
            <a:spLocks noGrp="1"/>
          </p:cNvSpPr>
          <p:nvPr>
            <p:ph sz="quarter" idx="16" hasCustomPrompt="1"/>
          </p:nvPr>
        </p:nvSpPr>
        <p:spPr>
          <a:xfrm>
            <a:off x="6435330" y="1844680"/>
            <a:ext cx="2538412" cy="4358875"/>
          </a:xfrm>
          <a:prstGeom prst="rect">
            <a:avLst/>
          </a:prstGeom>
        </p:spPr>
        <p:txBody>
          <a:bodyPr anchor="b">
            <a:normAutofit/>
          </a:bodyPr>
          <a:lstStyle>
            <a:lvl1pPr marL="0" indent="0">
              <a:buNone/>
              <a:defRPr sz="1050" baseline="0">
                <a:latin typeface="Montserrat" panose="00000500000000000000" pitchFamily="2" charset="0"/>
              </a:defRPr>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noProof="0"/>
              <a:t>Insert project description here</a:t>
            </a:r>
          </a:p>
        </p:txBody>
      </p:sp>
      <p:sp>
        <p:nvSpPr>
          <p:cNvPr id="15" name="Espace réservé du pied de page 4"/>
          <p:cNvSpPr>
            <a:spLocks noGrp="1"/>
          </p:cNvSpPr>
          <p:nvPr>
            <p:ph type="ftr" sz="quarter" idx="11"/>
          </p:nvPr>
        </p:nvSpPr>
        <p:spPr>
          <a:xfrm>
            <a:off x="170262" y="225425"/>
            <a:ext cx="1053703" cy="755650"/>
          </a:xfrm>
          <a:prstGeom prst="rect">
            <a:avLst/>
          </a:prstGeom>
        </p:spPr>
        <p:txBody>
          <a:bodyPr>
            <a:normAutofit/>
          </a:bodyPr>
          <a:lstStyle>
            <a:lvl1pPr>
              <a:defRPr sz="750">
                <a:solidFill>
                  <a:schemeClr val="tx2"/>
                </a:solidFill>
                <a:latin typeface="Montserrat" panose="00000500000000000000" pitchFamily="2" charset="0"/>
              </a:defRPr>
            </a:lvl1pPr>
          </a:lstStyle>
          <a:p>
            <a:endParaRPr lang="en-US"/>
          </a:p>
        </p:txBody>
      </p:sp>
    </p:spTree>
    <p:extLst>
      <p:ext uri="{BB962C8B-B14F-4D97-AF65-F5344CB8AC3E}">
        <p14:creationId xmlns:p14="http://schemas.microsoft.com/office/powerpoint/2010/main" val="374098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roject: 2 Photos + Description">
    <p:spTree>
      <p:nvGrpSpPr>
        <p:cNvPr id="1" name=""/>
        <p:cNvGrpSpPr/>
        <p:nvPr/>
      </p:nvGrpSpPr>
      <p:grpSpPr>
        <a:xfrm>
          <a:off x="0" y="0"/>
          <a:ext cx="0" cy="0"/>
          <a:chOff x="0" y="0"/>
          <a:chExt cx="0" cy="0"/>
        </a:xfrm>
      </p:grpSpPr>
      <p:sp>
        <p:nvSpPr>
          <p:cNvPr id="14" name="Espace réservé du numéro de diapositive 5"/>
          <p:cNvSpPr txBox="1">
            <a:spLocks/>
          </p:cNvSpPr>
          <p:nvPr userDrawn="1"/>
        </p:nvSpPr>
        <p:spPr>
          <a:xfrm>
            <a:off x="170261" y="3465513"/>
            <a:ext cx="1053702" cy="323850"/>
          </a:xfrm>
          <a:prstGeom prst="rect">
            <a:avLst/>
          </a:prstGeom>
        </p:spPr>
        <p:txBody>
          <a:bodyPr vert="horz" lIns="68580" tIns="34290" rIns="68580" bIns="34290" rtlCol="0" anchor="ctr">
            <a:normAutofit/>
          </a:bodyP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fld id="{52326D77-2960-1A4A-B5CA-B95B3484A035}" type="slidenum">
              <a:rPr kumimoji="0" lang="en-CA" sz="750" b="0" i="0" u="none" strike="noStrike" kern="1200" cap="none" spc="0" normalizeH="0" baseline="0" noProof="0" smtClean="0">
                <a:ln>
                  <a:noFill/>
                </a:ln>
                <a:solidFill>
                  <a:srgbClr val="FF4337"/>
                </a:solidFill>
                <a:effectLst/>
                <a:uLnTx/>
                <a:uFillTx/>
                <a:latin typeface="Montserrat" charset="0"/>
              </a:rPr>
              <a:pPr marL="0" marR="0" lvl="0" indent="0" algn="l" defTabSz="685783" rtl="0" eaLnBrk="1" fontAlgn="auto" latinLnBrk="0" hangingPunct="1">
                <a:lnSpc>
                  <a:spcPct val="100000"/>
                </a:lnSpc>
                <a:spcBef>
                  <a:spcPts val="0"/>
                </a:spcBef>
                <a:spcAft>
                  <a:spcPts val="0"/>
                </a:spcAft>
                <a:buClrTx/>
                <a:buSzTx/>
                <a:buFontTx/>
                <a:buNone/>
                <a:tabLst/>
                <a:defRPr/>
              </a:pPr>
              <a:t>‹#›</a:t>
            </a:fld>
            <a:endParaRPr kumimoji="0" lang="en-CA" sz="750" b="0" i="0" u="none" strike="noStrike" kern="1200" cap="none" spc="0" normalizeH="0" baseline="0" noProof="0">
              <a:ln>
                <a:noFill/>
              </a:ln>
              <a:solidFill>
                <a:srgbClr val="FF4337"/>
              </a:solidFill>
              <a:effectLst/>
              <a:uLnTx/>
              <a:uFillTx/>
              <a:latin typeface="Montserrat" charset="0"/>
            </a:endParaRPr>
          </a:p>
        </p:txBody>
      </p:sp>
      <p:sp>
        <p:nvSpPr>
          <p:cNvPr id="16" name="Titre 12"/>
          <p:cNvSpPr>
            <a:spLocks noGrp="1"/>
          </p:cNvSpPr>
          <p:nvPr>
            <p:ph type="title" hasCustomPrompt="1"/>
          </p:nvPr>
        </p:nvSpPr>
        <p:spPr>
          <a:xfrm>
            <a:off x="1447800" y="3281137"/>
            <a:ext cx="3448050" cy="754748"/>
          </a:xfrm>
        </p:spPr>
        <p:txBody>
          <a:bodyPr>
            <a:normAutofit/>
          </a:bodyPr>
          <a:lstStyle>
            <a:lvl1pPr algn="l">
              <a:defRPr baseline="0"/>
            </a:lvl1pPr>
          </a:lstStyle>
          <a:p>
            <a:r>
              <a:rPr lang="en-US" noProof="0"/>
              <a:t>Insert project title here</a:t>
            </a:r>
          </a:p>
        </p:txBody>
      </p:sp>
      <p:sp>
        <p:nvSpPr>
          <p:cNvPr id="17" name="Espace réservé du contenu 2"/>
          <p:cNvSpPr>
            <a:spLocks noGrp="1"/>
          </p:cNvSpPr>
          <p:nvPr>
            <p:ph sz="quarter" idx="16" hasCustomPrompt="1"/>
          </p:nvPr>
        </p:nvSpPr>
        <p:spPr>
          <a:xfrm>
            <a:off x="1447800" y="4257675"/>
            <a:ext cx="3448050" cy="1945876"/>
          </a:xfrm>
          <a:prstGeom prst="rect">
            <a:avLst/>
          </a:prstGeom>
        </p:spPr>
        <p:txBody>
          <a:bodyPr anchor="b">
            <a:normAutofit/>
          </a:bodyPr>
          <a:lstStyle>
            <a:lvl1pPr marL="0" indent="0">
              <a:lnSpc>
                <a:spcPct val="100000"/>
              </a:lnSpc>
              <a:buNone/>
              <a:defRPr sz="1050" baseline="0">
                <a:latin typeface="Montserrat Light" panose="00000400000000000000" pitchFamily="2" charset="0"/>
              </a:defRPr>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noProof="0"/>
              <a:t>Insert project description here</a:t>
            </a:r>
          </a:p>
        </p:txBody>
      </p:sp>
      <p:sp>
        <p:nvSpPr>
          <p:cNvPr id="19" name="Espace réservé du contenu 2"/>
          <p:cNvSpPr>
            <a:spLocks noGrp="1"/>
          </p:cNvSpPr>
          <p:nvPr>
            <p:ph sz="quarter" idx="18" hasCustomPrompt="1"/>
          </p:nvPr>
        </p:nvSpPr>
        <p:spPr>
          <a:xfrm>
            <a:off x="5328048" y="4257675"/>
            <a:ext cx="3645694" cy="1945876"/>
          </a:xfrm>
          <a:prstGeom prst="rect">
            <a:avLst/>
          </a:prstGeom>
        </p:spPr>
        <p:txBody>
          <a:bodyPr anchor="b">
            <a:normAutofit/>
          </a:bodyPr>
          <a:lstStyle>
            <a:lvl1pPr marL="0" indent="0">
              <a:lnSpc>
                <a:spcPct val="100000"/>
              </a:lnSpc>
              <a:buNone/>
              <a:defRPr sz="1050" baseline="0">
                <a:latin typeface="Montserrat Light" panose="00000400000000000000" pitchFamily="2" charset="0"/>
              </a:defRPr>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noProof="0"/>
              <a:t>Insert project description here</a:t>
            </a:r>
          </a:p>
        </p:txBody>
      </p:sp>
      <p:cxnSp>
        <p:nvCxnSpPr>
          <p:cNvPr id="22" name="Connecteur droit 15"/>
          <p:cNvCxnSpPr/>
          <p:nvPr userDrawn="1"/>
        </p:nvCxnSpPr>
        <p:spPr>
          <a:xfrm>
            <a:off x="5095664" y="3254193"/>
            <a:ext cx="0" cy="2949363"/>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
        <p:nvSpPr>
          <p:cNvPr id="23" name="Espace réservé du texte 18"/>
          <p:cNvSpPr>
            <a:spLocks noGrp="1"/>
          </p:cNvSpPr>
          <p:nvPr>
            <p:ph type="body" sz="quarter" idx="19" hasCustomPrompt="1"/>
          </p:nvPr>
        </p:nvSpPr>
        <p:spPr>
          <a:xfrm>
            <a:off x="5328048" y="3281363"/>
            <a:ext cx="3645694" cy="754062"/>
          </a:xfrm>
          <a:prstGeom prst="rect">
            <a:avLst/>
          </a:prstGeom>
        </p:spPr>
        <p:txBody>
          <a:bodyPr>
            <a:normAutofit/>
          </a:bodyPr>
          <a:lstStyle>
            <a:lvl1pPr marL="0" indent="0">
              <a:buNone/>
              <a:defRPr kumimoji="0" lang="sv-SE" sz="2100" b="0" i="0" u="none" strike="noStrike" kern="1200" cap="none" spc="0" normalizeH="0" baseline="0" noProof="0" dirty="0" smtClean="0">
                <a:ln>
                  <a:noFill/>
                </a:ln>
                <a:solidFill>
                  <a:schemeClr val="accent3"/>
                </a:solidFill>
                <a:effectLst/>
                <a:uLnTx/>
                <a:uFillTx/>
                <a:latin typeface="Montserrat SemiBold" panose="00000700000000000000" pitchFamily="2" charset="0"/>
                <a:ea typeface="+mj-ea"/>
                <a:cs typeface="+mj-cs"/>
              </a:defRPr>
            </a:lvl1pPr>
          </a:lstStyle>
          <a:p>
            <a:pPr lvl="0"/>
            <a:r>
              <a:rPr lang="en-US" noProof="0"/>
              <a:t>Insert project title here</a:t>
            </a:r>
          </a:p>
        </p:txBody>
      </p:sp>
      <p:sp>
        <p:nvSpPr>
          <p:cNvPr id="11" name="Espace réservé pour une image  5"/>
          <p:cNvSpPr>
            <a:spLocks noGrp="1"/>
          </p:cNvSpPr>
          <p:nvPr>
            <p:ph type="pic" sz="quarter" idx="17" hasCustomPrompt="1"/>
          </p:nvPr>
        </p:nvSpPr>
        <p:spPr>
          <a:xfrm>
            <a:off x="1277543" y="-1"/>
            <a:ext cx="3818123" cy="2997201"/>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marL="0" indent="0">
              <a:buNone/>
              <a:defRPr lang="fr-FR" sz="750" baseline="0" dirty="0">
                <a:solidFill>
                  <a:schemeClr val="bg1"/>
                </a:solidFill>
                <a:latin typeface="+mn-lt"/>
                <a:cs typeface="Arial" panose="020B0604020202020204" pitchFamily="34" charset="0"/>
              </a:defRPr>
            </a:lvl1pPr>
          </a:lstStyle>
          <a:p>
            <a:pPr marL="171446" lvl="0" indent="-171446"/>
            <a:r>
              <a:rPr lang="en-US" noProof="0"/>
              <a:t>Insert project image here</a:t>
            </a:r>
          </a:p>
        </p:txBody>
      </p:sp>
      <p:sp>
        <p:nvSpPr>
          <p:cNvPr id="12" name="Espace réservé pour une image  5"/>
          <p:cNvSpPr>
            <a:spLocks noGrp="1"/>
          </p:cNvSpPr>
          <p:nvPr>
            <p:ph type="pic" sz="quarter" idx="20" hasCustomPrompt="1"/>
          </p:nvPr>
        </p:nvSpPr>
        <p:spPr>
          <a:xfrm>
            <a:off x="5095665" y="0"/>
            <a:ext cx="4048336" cy="2997200"/>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marL="0" indent="0">
              <a:buNone/>
              <a:defRPr lang="fr-FR" sz="750" baseline="0" dirty="0">
                <a:solidFill>
                  <a:schemeClr val="bg1"/>
                </a:solidFill>
                <a:latin typeface="+mn-lt"/>
                <a:cs typeface="Arial" panose="020B0604020202020204" pitchFamily="34" charset="0"/>
              </a:defRPr>
            </a:lvl1pPr>
          </a:lstStyle>
          <a:p>
            <a:pPr marL="171446" lvl="0" indent="-171446"/>
            <a:r>
              <a:rPr lang="en-US" noProof="0"/>
              <a:t>Insert project image here</a:t>
            </a:r>
          </a:p>
        </p:txBody>
      </p:sp>
      <p:sp>
        <p:nvSpPr>
          <p:cNvPr id="24" name="Espace réservé du pied de page 4"/>
          <p:cNvSpPr>
            <a:spLocks noGrp="1"/>
          </p:cNvSpPr>
          <p:nvPr>
            <p:ph type="ftr" sz="quarter" idx="11"/>
          </p:nvPr>
        </p:nvSpPr>
        <p:spPr>
          <a:xfrm>
            <a:off x="170262" y="225425"/>
            <a:ext cx="1053703" cy="755650"/>
          </a:xfrm>
          <a:prstGeom prst="rect">
            <a:avLst/>
          </a:prstGeom>
        </p:spPr>
        <p:txBody>
          <a:bodyPr>
            <a:normAutofit/>
          </a:bodyPr>
          <a:lstStyle>
            <a:lvl1pPr>
              <a:defRPr sz="750">
                <a:solidFill>
                  <a:schemeClr val="tx2"/>
                </a:solidFill>
                <a:latin typeface="Montserrat" panose="00000500000000000000" pitchFamily="2" charset="0"/>
              </a:defRPr>
            </a:lvl1pPr>
          </a:lstStyle>
          <a:p>
            <a:endParaRPr lang="en-US"/>
          </a:p>
        </p:txBody>
      </p:sp>
    </p:spTree>
    <p:extLst>
      <p:ext uri="{BB962C8B-B14F-4D97-AF65-F5344CB8AC3E}">
        <p14:creationId xmlns:p14="http://schemas.microsoft.com/office/powerpoint/2010/main" val="133658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76F6-2D07-441F-B596-21D23D5351EE}"/>
              </a:ext>
            </a:extLst>
          </p:cNvPr>
          <p:cNvSpPr>
            <a:spLocks noGrp="1"/>
          </p:cNvSpPr>
          <p:nvPr>
            <p:ph type="title" hasCustomPrompt="1"/>
          </p:nvPr>
        </p:nvSpPr>
        <p:spPr>
          <a:xfrm rot="16200000">
            <a:off x="-2124387" y="2708361"/>
            <a:ext cx="5502179" cy="864394"/>
          </a:xfrm>
        </p:spPr>
        <p:txBody>
          <a:bodyPr/>
          <a:lstStyle>
            <a:lvl1pPr>
              <a:defRPr/>
            </a:lvl1pPr>
          </a:lstStyle>
          <a:p>
            <a:r>
              <a:rPr lang="sv-SE"/>
              <a:t>K</a:t>
            </a:r>
            <a:r>
              <a:rPr lang="en-US" err="1"/>
              <a:t>ey</a:t>
            </a:r>
            <a:r>
              <a:rPr lang="en-US"/>
              <a:t> persons</a:t>
            </a:r>
          </a:p>
        </p:txBody>
      </p:sp>
      <p:sp>
        <p:nvSpPr>
          <p:cNvPr id="12" name="Text Placeholder 5">
            <a:extLst>
              <a:ext uri="{FF2B5EF4-FFF2-40B4-BE49-F238E27FC236}">
                <a16:creationId xmlns:a16="http://schemas.microsoft.com/office/drawing/2014/main" id="{05E8B0CC-E3B3-4780-8D4C-501831CDA777}"/>
              </a:ext>
            </a:extLst>
          </p:cNvPr>
          <p:cNvSpPr>
            <a:spLocks noGrp="1"/>
          </p:cNvSpPr>
          <p:nvPr>
            <p:ph type="body" sz="quarter" idx="13" hasCustomPrompt="1"/>
          </p:nvPr>
        </p:nvSpPr>
        <p:spPr>
          <a:xfrm>
            <a:off x="2240070" y="2529992"/>
            <a:ext cx="1874044" cy="446088"/>
          </a:xfrm>
          <a:prstGeom prst="rect">
            <a:avLst/>
          </a:prstGeom>
        </p:spPr>
        <p:txBody>
          <a:bodyPr anchor="ctr"/>
          <a:lstStyle>
            <a:lvl1pPr marL="0" indent="0" algn="ctr">
              <a:lnSpc>
                <a:spcPct val="100000"/>
              </a:lnSpc>
              <a:buNone/>
              <a:defRPr sz="1350" b="0">
                <a:latin typeface="Montserrat SemiBold" panose="00000700000000000000" pitchFamily="2" charset="0"/>
              </a:defRPr>
            </a:lvl1pPr>
          </a:lstStyle>
          <a:p>
            <a:pPr lvl="0"/>
            <a:r>
              <a:rPr lang="en-US"/>
              <a:t>Insert Name</a:t>
            </a:r>
          </a:p>
        </p:txBody>
      </p:sp>
      <p:sp>
        <p:nvSpPr>
          <p:cNvPr id="13" name="Picture Placeholder 7">
            <a:extLst>
              <a:ext uri="{FF2B5EF4-FFF2-40B4-BE49-F238E27FC236}">
                <a16:creationId xmlns:a16="http://schemas.microsoft.com/office/drawing/2014/main" id="{4CCC725B-07DB-43B7-8869-B64B14BC5B51}"/>
              </a:ext>
            </a:extLst>
          </p:cNvPr>
          <p:cNvSpPr>
            <a:spLocks noGrp="1"/>
          </p:cNvSpPr>
          <p:nvPr>
            <p:ph type="pic" sz="quarter" idx="14" hasCustomPrompt="1"/>
          </p:nvPr>
        </p:nvSpPr>
        <p:spPr>
          <a:xfrm>
            <a:off x="2545681" y="743525"/>
            <a:ext cx="1262822" cy="1683762"/>
          </a:xfrm>
          <a:prstGeom prst="ellipse">
            <a:avLst/>
          </a:prstGeom>
          <a:ln w="63500">
            <a:solidFill>
              <a:schemeClr val="accent3"/>
            </a:solidFill>
          </a:ln>
          <a:effectLst>
            <a:outerShdw blurRad="50800" dist="38100" dir="2700000" algn="tl" rotWithShape="0">
              <a:prstClr val="black">
                <a:alpha val="40000"/>
              </a:prstClr>
            </a:outerShdw>
          </a:effectLst>
        </p:spPr>
        <p:txBody>
          <a:bodyPr anchor="ctr"/>
          <a:lstStyle>
            <a:lvl1pPr marL="0" indent="0" algn="ctr">
              <a:lnSpc>
                <a:spcPct val="100000"/>
              </a:lnSpc>
              <a:buNone/>
              <a:defRPr sz="1200">
                <a:latin typeface="Montserrat Thin" panose="00000300000000000000" pitchFamily="2" charset="0"/>
              </a:defRPr>
            </a:lvl1pPr>
          </a:lstStyle>
          <a:p>
            <a:r>
              <a:rPr lang="sv-SE" err="1"/>
              <a:t>Insert</a:t>
            </a:r>
            <a:r>
              <a:rPr lang="sv-SE"/>
              <a:t> </a:t>
            </a:r>
            <a:r>
              <a:rPr lang="sv-SE" err="1"/>
              <a:t>picture</a:t>
            </a:r>
            <a:endParaRPr lang="en-US"/>
          </a:p>
        </p:txBody>
      </p:sp>
      <p:sp>
        <p:nvSpPr>
          <p:cNvPr id="14" name="Text Placeholder 10">
            <a:extLst>
              <a:ext uri="{FF2B5EF4-FFF2-40B4-BE49-F238E27FC236}">
                <a16:creationId xmlns:a16="http://schemas.microsoft.com/office/drawing/2014/main" id="{FF769B4A-A01A-4AB2-9A7A-682320EEBFAC}"/>
              </a:ext>
            </a:extLst>
          </p:cNvPr>
          <p:cNvSpPr>
            <a:spLocks noGrp="1"/>
          </p:cNvSpPr>
          <p:nvPr>
            <p:ph type="body" sz="quarter" idx="15" hasCustomPrompt="1"/>
          </p:nvPr>
        </p:nvSpPr>
        <p:spPr>
          <a:xfrm>
            <a:off x="1591684" y="3096297"/>
            <a:ext cx="3170816" cy="3184814"/>
          </a:xfrm>
          <a:prstGeom prst="rect">
            <a:avLst/>
          </a:prstGeom>
        </p:spPr>
        <p:txBody>
          <a:bodyPr>
            <a:normAutofit/>
          </a:bodyPr>
          <a:lstStyle>
            <a:lvl1pPr marL="0" indent="0" algn="l">
              <a:lnSpc>
                <a:spcPct val="100000"/>
              </a:lnSpc>
              <a:buNone/>
              <a:defRPr sz="1050">
                <a:latin typeface="Montserrat Light" panose="00000400000000000000" pitchFamily="2" charset="0"/>
              </a:defRPr>
            </a:lvl1pPr>
          </a:lstStyle>
          <a:p>
            <a:pPr lvl="0"/>
            <a:r>
              <a:rPr lang="sv-SE"/>
              <a:t>Presentation</a:t>
            </a:r>
            <a:endParaRPr lang="en-US"/>
          </a:p>
        </p:txBody>
      </p:sp>
      <p:sp>
        <p:nvSpPr>
          <p:cNvPr id="16" name="Text Placeholder 5">
            <a:extLst>
              <a:ext uri="{FF2B5EF4-FFF2-40B4-BE49-F238E27FC236}">
                <a16:creationId xmlns:a16="http://schemas.microsoft.com/office/drawing/2014/main" id="{D4FB3A19-355C-4C44-9FB0-34BE11577E2F}"/>
              </a:ext>
            </a:extLst>
          </p:cNvPr>
          <p:cNvSpPr>
            <a:spLocks noGrp="1"/>
          </p:cNvSpPr>
          <p:nvPr>
            <p:ph type="body" sz="quarter" idx="16" hasCustomPrompt="1"/>
          </p:nvPr>
        </p:nvSpPr>
        <p:spPr>
          <a:xfrm>
            <a:off x="5631708" y="2529992"/>
            <a:ext cx="1874044" cy="446088"/>
          </a:xfrm>
          <a:prstGeom prst="rect">
            <a:avLst/>
          </a:prstGeom>
        </p:spPr>
        <p:txBody>
          <a:bodyPr anchor="ctr"/>
          <a:lstStyle>
            <a:lvl1pPr marL="0" indent="0" algn="ctr">
              <a:buNone/>
              <a:defRPr sz="1350" b="0">
                <a:latin typeface="Montserrat SemiBold" panose="00000700000000000000" pitchFamily="2" charset="0"/>
              </a:defRPr>
            </a:lvl1pPr>
          </a:lstStyle>
          <a:p>
            <a:pPr lvl="0"/>
            <a:r>
              <a:rPr lang="en-US"/>
              <a:t>Insert Name</a:t>
            </a:r>
          </a:p>
        </p:txBody>
      </p:sp>
      <p:sp>
        <p:nvSpPr>
          <p:cNvPr id="17" name="Picture Placeholder 7">
            <a:extLst>
              <a:ext uri="{FF2B5EF4-FFF2-40B4-BE49-F238E27FC236}">
                <a16:creationId xmlns:a16="http://schemas.microsoft.com/office/drawing/2014/main" id="{D3B90CB4-8407-45A5-B6B6-491E0705DA30}"/>
              </a:ext>
            </a:extLst>
          </p:cNvPr>
          <p:cNvSpPr>
            <a:spLocks noGrp="1"/>
          </p:cNvSpPr>
          <p:nvPr>
            <p:ph type="pic" sz="quarter" idx="17" hasCustomPrompt="1"/>
          </p:nvPr>
        </p:nvSpPr>
        <p:spPr>
          <a:xfrm>
            <a:off x="5937319" y="743525"/>
            <a:ext cx="1262822" cy="1683762"/>
          </a:xfrm>
          <a:prstGeom prst="ellipse">
            <a:avLst/>
          </a:prstGeom>
          <a:ln w="63500">
            <a:solidFill>
              <a:schemeClr val="accent3"/>
            </a:solidFill>
          </a:ln>
          <a:effectLst>
            <a:outerShdw blurRad="50800" dist="38100" dir="2700000" algn="tl" rotWithShape="0">
              <a:prstClr val="black">
                <a:alpha val="40000"/>
              </a:prstClr>
            </a:outerShdw>
          </a:effectLst>
        </p:spPr>
        <p:txBody>
          <a:bodyPr anchor="ctr"/>
          <a:lstStyle>
            <a:lvl1pPr marL="0" indent="0" algn="ctr">
              <a:lnSpc>
                <a:spcPct val="100000"/>
              </a:lnSpc>
              <a:buNone/>
              <a:defRPr sz="1200">
                <a:latin typeface="Montserrat Thin" panose="00000300000000000000" pitchFamily="2" charset="0"/>
              </a:defRPr>
            </a:lvl1pPr>
          </a:lstStyle>
          <a:p>
            <a:r>
              <a:rPr lang="sv-SE" err="1"/>
              <a:t>Insert</a:t>
            </a:r>
            <a:r>
              <a:rPr lang="sv-SE"/>
              <a:t> </a:t>
            </a:r>
            <a:r>
              <a:rPr lang="sv-SE" err="1"/>
              <a:t>picture</a:t>
            </a:r>
            <a:endParaRPr lang="en-US"/>
          </a:p>
        </p:txBody>
      </p:sp>
      <p:sp>
        <p:nvSpPr>
          <p:cNvPr id="18" name="Text Placeholder 10">
            <a:extLst>
              <a:ext uri="{FF2B5EF4-FFF2-40B4-BE49-F238E27FC236}">
                <a16:creationId xmlns:a16="http://schemas.microsoft.com/office/drawing/2014/main" id="{7174CD73-5DD9-4B4F-8FA6-3DA51AF1BB59}"/>
              </a:ext>
            </a:extLst>
          </p:cNvPr>
          <p:cNvSpPr>
            <a:spLocks noGrp="1"/>
          </p:cNvSpPr>
          <p:nvPr>
            <p:ph type="body" sz="quarter" idx="18" hasCustomPrompt="1"/>
          </p:nvPr>
        </p:nvSpPr>
        <p:spPr>
          <a:xfrm>
            <a:off x="4983322" y="3096297"/>
            <a:ext cx="3170816" cy="3184814"/>
          </a:xfrm>
          <a:prstGeom prst="rect">
            <a:avLst/>
          </a:prstGeom>
        </p:spPr>
        <p:txBody>
          <a:bodyPr>
            <a:normAutofit/>
          </a:bodyPr>
          <a:lstStyle>
            <a:lvl1pPr marL="0" indent="0" algn="l">
              <a:lnSpc>
                <a:spcPct val="100000"/>
              </a:lnSpc>
              <a:buNone/>
              <a:defRPr sz="1050">
                <a:latin typeface="Montserrat Light" panose="00000400000000000000" pitchFamily="2" charset="0"/>
              </a:defRPr>
            </a:lvl1pPr>
          </a:lstStyle>
          <a:p>
            <a:pPr lvl="0"/>
            <a:r>
              <a:rPr lang="sv-SE"/>
              <a:t>Presentation</a:t>
            </a:r>
            <a:endParaRPr lang="en-US"/>
          </a:p>
        </p:txBody>
      </p:sp>
    </p:spTree>
    <p:extLst>
      <p:ext uri="{BB962C8B-B14F-4D97-AF65-F5344CB8AC3E}">
        <p14:creationId xmlns:p14="http://schemas.microsoft.com/office/powerpoint/2010/main" val="207907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Content : 1 column">
    <p:spTree>
      <p:nvGrpSpPr>
        <p:cNvPr id="1" name=""/>
        <p:cNvGrpSpPr/>
        <p:nvPr/>
      </p:nvGrpSpPr>
      <p:grpSpPr>
        <a:xfrm>
          <a:off x="0" y="0"/>
          <a:ext cx="0" cy="0"/>
          <a:chOff x="0" y="0"/>
          <a:chExt cx="0" cy="0"/>
        </a:xfrm>
      </p:grpSpPr>
      <p:sp>
        <p:nvSpPr>
          <p:cNvPr id="9" name="Rectangle 15"/>
          <p:cNvSpPr/>
          <p:nvPr userDrawn="1"/>
        </p:nvSpPr>
        <p:spPr>
          <a:xfrm>
            <a:off x="1" y="0"/>
            <a:ext cx="1277540" cy="6863984"/>
          </a:xfrm>
          <a:prstGeom prst="rect">
            <a:avLst/>
          </a:prstGeom>
          <a:solidFill>
            <a:schemeClr val="accent3"/>
          </a:solidFill>
          <a:ln w="12700" cap="flat" cmpd="sng" algn="ctr">
            <a:noFill/>
            <a:prstDash val="solid"/>
            <a:miter lim="800000"/>
          </a:ln>
          <a:effectLst/>
        </p:spPr>
        <p:txBody>
          <a:bodyPr rtlCol="0" anchor="ctr">
            <a:normAutofit/>
          </a:bodyP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a:ln>
                <a:noFill/>
              </a:ln>
              <a:solidFill>
                <a:srgbClr val="FFFFFF"/>
              </a:solidFill>
              <a:effectLst/>
              <a:uLnTx/>
              <a:uFillTx/>
              <a:latin typeface="Montserrat"/>
              <a:ea typeface="+mn-ea"/>
              <a:cs typeface="+mn-cs"/>
            </a:endParaRPr>
          </a:p>
        </p:txBody>
      </p:sp>
      <p:sp>
        <p:nvSpPr>
          <p:cNvPr id="10" name="Espace réservé du numéro de diapositive 5"/>
          <p:cNvSpPr txBox="1">
            <a:spLocks/>
          </p:cNvSpPr>
          <p:nvPr userDrawn="1"/>
        </p:nvSpPr>
        <p:spPr>
          <a:xfrm>
            <a:off x="170261" y="3465513"/>
            <a:ext cx="1053702" cy="323850"/>
          </a:xfrm>
          <a:prstGeom prst="rect">
            <a:avLst/>
          </a:prstGeom>
        </p:spPr>
        <p:txBody>
          <a:bodyPr vert="horz" lIns="68580" tIns="34290" rIns="68580" bIns="34290" rtlCol="0" anchor="ctr">
            <a:normAutofit/>
          </a:bodyP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fld id="{52326D77-2960-1A4A-B5CA-B95B3484A035}" type="slidenum">
              <a:rPr kumimoji="0" lang="en-CA" sz="750" b="0" i="0" u="none" strike="noStrike" kern="1200" cap="none" spc="0" normalizeH="0" baseline="0" noProof="0" smtClean="0">
                <a:ln>
                  <a:noFill/>
                </a:ln>
                <a:solidFill>
                  <a:srgbClr val="FF4337"/>
                </a:solidFill>
                <a:effectLst/>
                <a:uLnTx/>
                <a:uFillTx/>
                <a:latin typeface="Montserrat" charset="0"/>
              </a:rPr>
              <a:pPr marL="0" marR="0" lvl="0" indent="0" algn="l" defTabSz="685783" rtl="0" eaLnBrk="1" fontAlgn="auto" latinLnBrk="0" hangingPunct="1">
                <a:lnSpc>
                  <a:spcPct val="100000"/>
                </a:lnSpc>
                <a:spcBef>
                  <a:spcPts val="0"/>
                </a:spcBef>
                <a:spcAft>
                  <a:spcPts val="0"/>
                </a:spcAft>
                <a:buClrTx/>
                <a:buSzTx/>
                <a:buFontTx/>
                <a:buNone/>
                <a:tabLst/>
                <a:defRPr/>
              </a:pPr>
              <a:t>‹#›</a:t>
            </a:fld>
            <a:endParaRPr kumimoji="0" lang="en-CA" sz="750" b="0" i="0" u="none" strike="noStrike" kern="1200" cap="none" spc="0" normalizeH="0" baseline="0" noProof="0">
              <a:ln>
                <a:noFill/>
              </a:ln>
              <a:solidFill>
                <a:srgbClr val="FF4337"/>
              </a:solidFill>
              <a:effectLst/>
              <a:uLnTx/>
              <a:uFillTx/>
              <a:latin typeface="Montserrat" charset="0"/>
            </a:endParaRPr>
          </a:p>
        </p:txBody>
      </p:sp>
      <p:pic>
        <p:nvPicPr>
          <p:cNvPr id="11" name="Imag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9503" y="6203551"/>
            <a:ext cx="675083" cy="429024"/>
          </a:xfrm>
          <a:prstGeom prst="rect">
            <a:avLst/>
          </a:prstGeom>
        </p:spPr>
      </p:pic>
      <p:sp>
        <p:nvSpPr>
          <p:cNvPr id="13" name="Titre 12"/>
          <p:cNvSpPr>
            <a:spLocks noGrp="1"/>
          </p:cNvSpPr>
          <p:nvPr>
            <p:ph type="title" hasCustomPrompt="1"/>
          </p:nvPr>
        </p:nvSpPr>
        <p:spPr>
          <a:xfrm>
            <a:off x="1656162" y="620713"/>
            <a:ext cx="6938962" cy="1152526"/>
          </a:xfrm>
          <a:prstGeom prst="rect">
            <a:avLst/>
          </a:prstGeom>
        </p:spPr>
        <p:txBody>
          <a:bodyPr>
            <a:normAutofit/>
          </a:bodyPr>
          <a:lstStyle>
            <a:lvl1pPr>
              <a:defRPr b="1" baseline="0">
                <a:solidFill>
                  <a:schemeClr val="accent3"/>
                </a:solidFill>
              </a:defRPr>
            </a:lvl1pPr>
          </a:lstStyle>
          <a:p>
            <a:r>
              <a:rPr lang="en-CA"/>
              <a:t>Insert title here</a:t>
            </a:r>
          </a:p>
        </p:txBody>
      </p:sp>
      <p:sp>
        <p:nvSpPr>
          <p:cNvPr id="14" name="Espace réservé du pied de page 4"/>
          <p:cNvSpPr>
            <a:spLocks noGrp="1"/>
          </p:cNvSpPr>
          <p:nvPr>
            <p:ph type="ftr" sz="quarter" idx="11"/>
          </p:nvPr>
        </p:nvSpPr>
        <p:spPr>
          <a:xfrm>
            <a:off x="170262" y="225425"/>
            <a:ext cx="1053703" cy="755650"/>
          </a:xfrm>
          <a:prstGeom prst="rect">
            <a:avLst/>
          </a:prstGeom>
        </p:spPr>
        <p:txBody>
          <a:bodyPr>
            <a:normAutofit/>
          </a:bodyPr>
          <a:lstStyle>
            <a:lvl1pPr>
              <a:defRPr sz="750">
                <a:solidFill>
                  <a:schemeClr val="bg1"/>
                </a:solidFill>
                <a:latin typeface="Montserrat" panose="00000500000000000000" pitchFamily="2" charset="0"/>
              </a:defRPr>
            </a:lvl1pPr>
          </a:lstStyle>
          <a:p>
            <a:endParaRPr lang="en-US"/>
          </a:p>
        </p:txBody>
      </p:sp>
      <p:sp>
        <p:nvSpPr>
          <p:cNvPr id="8" name="Espace réservé du contenu 2"/>
          <p:cNvSpPr>
            <a:spLocks noGrp="1"/>
          </p:cNvSpPr>
          <p:nvPr>
            <p:ph sz="quarter" idx="13" hasCustomPrompt="1"/>
          </p:nvPr>
        </p:nvSpPr>
        <p:spPr>
          <a:xfrm>
            <a:off x="1656162" y="1844675"/>
            <a:ext cx="6938963" cy="4356100"/>
          </a:xfrm>
          <a:prstGeom prst="rect">
            <a:avLst/>
          </a:prstGeom>
        </p:spPr>
        <p:txBody>
          <a:bodyPr>
            <a:normAutofit/>
          </a:bodyPr>
          <a:lstStyle>
            <a:lvl1pPr marL="342892" indent="-342892">
              <a:lnSpc>
                <a:spcPct val="100000"/>
              </a:lnSpc>
              <a:buFont typeface="Arial" panose="020B0604020202020204" pitchFamily="34" charset="0"/>
              <a:buChar char="—"/>
              <a:defRPr lang="sv-SE" sz="1350" kern="1200" baseline="0" dirty="0" smtClean="0">
                <a:solidFill>
                  <a:schemeClr val="tx1"/>
                </a:solidFill>
                <a:latin typeface="Montserrat Light" panose="00000400000000000000" pitchFamily="2" charset="0"/>
                <a:ea typeface="+mn-ea"/>
                <a:cs typeface="+mn-cs"/>
              </a:defRPr>
            </a:lvl1pPr>
            <a:lvl2pPr marL="514337" indent="-171446">
              <a:buFont typeface="Arial" panose="020B0604020202020204" pitchFamily="34" charset="0"/>
              <a:buChar char="−"/>
              <a:defRPr sz="1500">
                <a:latin typeface="Arial" panose="020B0604020202020204" pitchFamily="34" charset="0"/>
              </a:defRPr>
            </a:lvl2pPr>
            <a:lvl3pPr marL="857228" indent="-171446">
              <a:buFont typeface="Arial" panose="020B0604020202020204" pitchFamily="34" charset="0"/>
              <a:buChar char="−"/>
              <a:defRPr sz="1350">
                <a:latin typeface="Arial" panose="020B0604020202020204" pitchFamily="34" charset="0"/>
              </a:defRPr>
            </a:lvl3pPr>
            <a:lvl4pPr marL="1200120" indent="-171446">
              <a:buFont typeface="Arial" panose="020B0604020202020204" pitchFamily="34" charset="0"/>
              <a:buChar char="−"/>
              <a:defRPr sz="1200">
                <a:latin typeface="Arial" panose="020B0604020202020204" pitchFamily="34" charset="0"/>
              </a:defRPr>
            </a:lvl4pPr>
            <a:lvl5pPr marL="1543012" indent="-171446">
              <a:buFont typeface="Arial" panose="020B0604020202020204" pitchFamily="34" charset="0"/>
              <a:buChar char="−"/>
              <a:defRPr sz="1200">
                <a:latin typeface="Arial" panose="020B0604020202020204" pitchFamily="34" charset="0"/>
              </a:defRPr>
            </a:lvl5pPr>
          </a:lstStyle>
          <a:p>
            <a:pPr lvl="0"/>
            <a:r>
              <a:rPr lang="en-US" noProof="0"/>
              <a:t>Click to add text</a:t>
            </a:r>
          </a:p>
        </p:txBody>
      </p:sp>
    </p:spTree>
    <p:extLst>
      <p:ext uri="{BB962C8B-B14F-4D97-AF65-F5344CB8AC3E}">
        <p14:creationId xmlns:p14="http://schemas.microsoft.com/office/powerpoint/2010/main" val="3738135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Content : 2 columns">
    <p:spTree>
      <p:nvGrpSpPr>
        <p:cNvPr id="1" name=""/>
        <p:cNvGrpSpPr/>
        <p:nvPr/>
      </p:nvGrpSpPr>
      <p:grpSpPr>
        <a:xfrm>
          <a:off x="0" y="0"/>
          <a:ext cx="0" cy="0"/>
          <a:chOff x="0" y="0"/>
          <a:chExt cx="0" cy="0"/>
        </a:xfrm>
      </p:grpSpPr>
      <p:sp>
        <p:nvSpPr>
          <p:cNvPr id="12" name="Rectangle 17"/>
          <p:cNvSpPr/>
          <p:nvPr userDrawn="1"/>
        </p:nvSpPr>
        <p:spPr>
          <a:xfrm>
            <a:off x="1" y="0"/>
            <a:ext cx="1277540" cy="6863984"/>
          </a:xfrm>
          <a:prstGeom prst="rect">
            <a:avLst/>
          </a:prstGeom>
          <a:solidFill>
            <a:schemeClr val="accent3"/>
          </a:solidFill>
          <a:ln w="12700" cap="flat" cmpd="sng" algn="ctr">
            <a:noFill/>
            <a:prstDash val="solid"/>
            <a:miter lim="800000"/>
          </a:ln>
          <a:effectLst/>
        </p:spPr>
        <p:txBody>
          <a:bodyPr rtlCol="0" anchor="ctr">
            <a:normAutofit/>
          </a:bodyP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a:ln>
                <a:noFill/>
              </a:ln>
              <a:solidFill>
                <a:srgbClr val="FFFFFF"/>
              </a:solidFill>
              <a:effectLst/>
              <a:uLnTx/>
              <a:uFillTx/>
              <a:latin typeface="Montserrat"/>
              <a:ea typeface="+mn-ea"/>
              <a:cs typeface="+mn-cs"/>
            </a:endParaRPr>
          </a:p>
        </p:txBody>
      </p:sp>
      <p:sp>
        <p:nvSpPr>
          <p:cNvPr id="13" name="Espace réservé du numéro de diapositive 5"/>
          <p:cNvSpPr txBox="1">
            <a:spLocks/>
          </p:cNvSpPr>
          <p:nvPr userDrawn="1"/>
        </p:nvSpPr>
        <p:spPr>
          <a:xfrm>
            <a:off x="170261" y="3465513"/>
            <a:ext cx="1053702" cy="323850"/>
          </a:xfrm>
          <a:prstGeom prst="rect">
            <a:avLst/>
          </a:prstGeom>
        </p:spPr>
        <p:txBody>
          <a:bodyPr vert="horz" lIns="68580" tIns="34290" rIns="68580" bIns="34290" rtlCol="0" anchor="ctr">
            <a:normAutofit/>
          </a:bodyP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fld id="{52326D77-2960-1A4A-B5CA-B95B3484A035}" type="slidenum">
              <a:rPr kumimoji="0" lang="en-CA" sz="750" b="0" i="0" u="none" strike="noStrike" kern="1200" cap="none" spc="0" normalizeH="0" baseline="0" noProof="0" smtClean="0">
                <a:ln>
                  <a:noFill/>
                </a:ln>
                <a:solidFill>
                  <a:srgbClr val="FF4337"/>
                </a:solidFill>
                <a:effectLst/>
                <a:uLnTx/>
                <a:uFillTx/>
                <a:latin typeface="Montserrat" charset="0"/>
              </a:rPr>
              <a:pPr marL="0" marR="0" lvl="0" indent="0" algn="l" defTabSz="685783" rtl="0" eaLnBrk="1" fontAlgn="auto" latinLnBrk="0" hangingPunct="1">
                <a:lnSpc>
                  <a:spcPct val="100000"/>
                </a:lnSpc>
                <a:spcBef>
                  <a:spcPts val="0"/>
                </a:spcBef>
                <a:spcAft>
                  <a:spcPts val="0"/>
                </a:spcAft>
                <a:buClrTx/>
                <a:buSzTx/>
                <a:buFontTx/>
                <a:buNone/>
                <a:tabLst/>
                <a:defRPr/>
              </a:pPr>
              <a:t>‹#›</a:t>
            </a:fld>
            <a:endParaRPr kumimoji="0" lang="en-CA" sz="750" b="0" i="0" u="none" strike="noStrike" kern="1200" cap="none" spc="0" normalizeH="0" baseline="0" noProof="0">
              <a:ln>
                <a:noFill/>
              </a:ln>
              <a:solidFill>
                <a:srgbClr val="FF4337"/>
              </a:solidFill>
              <a:effectLst/>
              <a:uLnTx/>
              <a:uFillTx/>
              <a:latin typeface="Montserrat" charset="0"/>
            </a:endParaRPr>
          </a:p>
        </p:txBody>
      </p:sp>
      <p:pic>
        <p:nvPicPr>
          <p:cNvPr id="14" name="Imag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9503" y="6203551"/>
            <a:ext cx="675083" cy="429024"/>
          </a:xfrm>
          <a:prstGeom prst="rect">
            <a:avLst/>
          </a:prstGeom>
        </p:spPr>
      </p:pic>
      <p:sp>
        <p:nvSpPr>
          <p:cNvPr id="15" name="Titre 12"/>
          <p:cNvSpPr>
            <a:spLocks noGrp="1"/>
          </p:cNvSpPr>
          <p:nvPr>
            <p:ph type="title" hasCustomPrompt="1"/>
          </p:nvPr>
        </p:nvSpPr>
        <p:spPr>
          <a:xfrm>
            <a:off x="1656162" y="620713"/>
            <a:ext cx="6938962" cy="1152526"/>
          </a:xfrm>
        </p:spPr>
        <p:txBody>
          <a:bodyPr>
            <a:normAutofit/>
          </a:bodyPr>
          <a:lstStyle>
            <a:lvl1pPr>
              <a:defRPr baseline="0"/>
            </a:lvl1pPr>
          </a:lstStyle>
          <a:p>
            <a:r>
              <a:rPr lang="en-US" noProof="0"/>
              <a:t>Insert title here</a:t>
            </a:r>
          </a:p>
        </p:txBody>
      </p:sp>
      <p:cxnSp>
        <p:nvCxnSpPr>
          <p:cNvPr id="19" name="Connecteur droit 3"/>
          <p:cNvCxnSpPr>
            <a:stCxn id="15" idx="2"/>
          </p:cNvCxnSpPr>
          <p:nvPr userDrawn="1"/>
        </p:nvCxnSpPr>
        <p:spPr>
          <a:xfrm flipH="1">
            <a:off x="5125643" y="1773239"/>
            <a:ext cx="1" cy="4442344"/>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
        <p:nvSpPr>
          <p:cNvPr id="21" name="Espace réservé du pied de page 4"/>
          <p:cNvSpPr>
            <a:spLocks noGrp="1"/>
          </p:cNvSpPr>
          <p:nvPr>
            <p:ph type="ftr" sz="quarter" idx="11"/>
          </p:nvPr>
        </p:nvSpPr>
        <p:spPr>
          <a:xfrm>
            <a:off x="170262" y="225425"/>
            <a:ext cx="1053703" cy="755650"/>
          </a:xfrm>
          <a:prstGeom prst="rect">
            <a:avLst/>
          </a:prstGeom>
        </p:spPr>
        <p:txBody>
          <a:bodyPr>
            <a:normAutofit/>
          </a:bodyPr>
          <a:lstStyle>
            <a:lvl1pPr>
              <a:defRPr sz="750">
                <a:solidFill>
                  <a:schemeClr val="bg1"/>
                </a:solidFill>
                <a:latin typeface="Montserrat" panose="00000500000000000000" pitchFamily="2" charset="0"/>
              </a:defRPr>
            </a:lvl1pPr>
          </a:lstStyle>
          <a:p>
            <a:endParaRPr lang="en-US"/>
          </a:p>
        </p:txBody>
      </p:sp>
      <p:sp>
        <p:nvSpPr>
          <p:cNvPr id="10" name="Espace réservé du contenu 2"/>
          <p:cNvSpPr>
            <a:spLocks noGrp="1"/>
          </p:cNvSpPr>
          <p:nvPr>
            <p:ph sz="quarter" idx="13" hasCustomPrompt="1"/>
          </p:nvPr>
        </p:nvSpPr>
        <p:spPr>
          <a:xfrm>
            <a:off x="1656160" y="1844675"/>
            <a:ext cx="3239690" cy="4356100"/>
          </a:xfrm>
          <a:prstGeom prst="rect">
            <a:avLst/>
          </a:prstGeom>
        </p:spPr>
        <p:txBody>
          <a:bodyPr>
            <a:normAutofit/>
          </a:bodyPr>
          <a:lstStyle>
            <a:lvl1pPr marL="171446" indent="-171446">
              <a:lnSpc>
                <a:spcPct val="100000"/>
              </a:lnSpc>
              <a:buFont typeface="Arial" panose="020B0604020202020204" pitchFamily="34" charset="0"/>
              <a:buChar char="—"/>
              <a:defRPr>
                <a:latin typeface="Montserrat Light" panose="00000400000000000000" pitchFamily="2" charset="0"/>
                <a:cs typeface="Arial" panose="020B0604020202020204" pitchFamily="34" charset="0"/>
              </a:defRPr>
            </a:lvl1pPr>
            <a:lvl2pPr marL="600060" indent="-257168">
              <a:lnSpc>
                <a:spcPct val="100000"/>
              </a:lnSpc>
              <a:buFont typeface="Arial" panose="020B0604020202020204" pitchFamily="34" charset="0"/>
              <a:buChar char="—"/>
              <a:defRPr baseline="0">
                <a:latin typeface="Montserrat Light" panose="00000400000000000000" pitchFamily="2" charset="0"/>
                <a:cs typeface="Arial" panose="020B0604020202020204" pitchFamily="34" charset="0"/>
              </a:defRPr>
            </a:lvl2pPr>
            <a:lvl3pPr marL="857228" indent="-171446">
              <a:lnSpc>
                <a:spcPct val="100000"/>
              </a:lnSpc>
              <a:buFont typeface="Arial" panose="020B0604020202020204" pitchFamily="34" charset="0"/>
              <a:buChar char="—"/>
              <a:defRPr baseline="0">
                <a:latin typeface="Montserrat Light" panose="00000400000000000000" pitchFamily="2" charset="0"/>
                <a:cs typeface="Arial" panose="020B0604020202020204" pitchFamily="34" charset="0"/>
              </a:defRPr>
            </a:lvl3pPr>
            <a:lvl4pPr marL="1200120" indent="-171446">
              <a:lnSpc>
                <a:spcPct val="100000"/>
              </a:lnSpc>
              <a:buFont typeface="Arial" panose="020B0604020202020204" pitchFamily="34" charset="0"/>
              <a:buChar char="—"/>
              <a:defRPr baseline="0">
                <a:latin typeface="Montserrat Light" panose="00000400000000000000" pitchFamily="2" charset="0"/>
                <a:cs typeface="Arial" panose="020B0604020202020204" pitchFamily="34" charset="0"/>
              </a:defRPr>
            </a:lvl4pPr>
            <a:lvl5pPr marL="1543012" indent="-171446">
              <a:buFont typeface="Arial" panose="020B0604020202020204" pitchFamily="34" charset="0"/>
              <a:buChar char="−"/>
              <a:defRPr kumimoji="0" lang="en-CA" sz="1350" b="0" i="0" u="none" strike="noStrike" kern="1200" cap="none" spc="0" normalizeH="0" baseline="0" noProof="0" smtClean="0">
                <a:ln>
                  <a:noFill/>
                </a:ln>
                <a:solidFill>
                  <a:prstClr val="black"/>
                </a:solidFill>
                <a:effectLst/>
                <a:uLnTx/>
                <a:uFillTx/>
                <a:latin typeface="Calibri" panose="020F0502020204030204"/>
              </a:defRPr>
            </a:lvl5pPr>
          </a:lstStyle>
          <a:p>
            <a:pPr lvl="0"/>
            <a:r>
              <a:rPr lang="en-CA"/>
              <a:t> Click to add text</a:t>
            </a:r>
          </a:p>
          <a:p>
            <a:pPr lvl="1"/>
            <a:r>
              <a:rPr lang="en-CA"/>
              <a:t>Level two</a:t>
            </a:r>
          </a:p>
          <a:p>
            <a:pPr lvl="2"/>
            <a:r>
              <a:rPr lang="en-CA"/>
              <a:t> Level three</a:t>
            </a:r>
          </a:p>
          <a:p>
            <a:pPr lvl="3"/>
            <a:r>
              <a:rPr lang="en-CA"/>
              <a:t> Level four</a:t>
            </a:r>
          </a:p>
        </p:txBody>
      </p:sp>
      <p:sp>
        <p:nvSpPr>
          <p:cNvPr id="11" name="Espace réservé du contenu 2"/>
          <p:cNvSpPr>
            <a:spLocks noGrp="1"/>
          </p:cNvSpPr>
          <p:nvPr>
            <p:ph sz="quarter" idx="14" hasCustomPrompt="1"/>
          </p:nvPr>
        </p:nvSpPr>
        <p:spPr>
          <a:xfrm>
            <a:off x="5355122" y="1844675"/>
            <a:ext cx="3240000" cy="4356100"/>
          </a:xfrm>
          <a:prstGeom prst="rect">
            <a:avLst/>
          </a:prstGeom>
        </p:spPr>
        <p:txBody>
          <a:bodyPr>
            <a:normAutofit/>
          </a:bodyPr>
          <a:lstStyle>
            <a:lvl1pPr marL="171446" marR="0" indent="-171446" algn="l" defTabSz="685783" rtl="0" eaLnBrk="1" fontAlgn="auto" latinLnBrk="0" hangingPunct="1">
              <a:lnSpc>
                <a:spcPct val="100000"/>
              </a:lnSpc>
              <a:spcBef>
                <a:spcPts val="750"/>
              </a:spcBef>
              <a:spcAft>
                <a:spcPts val="0"/>
              </a:spcAft>
              <a:buClrTx/>
              <a:buSzTx/>
              <a:buFont typeface="Arial" panose="020B0604020202020204" pitchFamily="34" charset="0"/>
              <a:buChar char="—"/>
              <a:tabLst/>
              <a:defRPr>
                <a:latin typeface="Montserrat Light" panose="00000400000000000000" pitchFamily="2" charset="0"/>
                <a:cs typeface="Arial" panose="020B0604020202020204" pitchFamily="34" charset="0"/>
              </a:defRPr>
            </a:lvl1pPr>
            <a:lvl2pPr marL="600060" marR="0" indent="-257168" algn="l" defTabSz="685783" rtl="0" eaLnBrk="1" fontAlgn="auto" latinLnBrk="0" hangingPunct="1">
              <a:lnSpc>
                <a:spcPct val="100000"/>
              </a:lnSpc>
              <a:spcBef>
                <a:spcPts val="375"/>
              </a:spcBef>
              <a:spcAft>
                <a:spcPts val="0"/>
              </a:spcAft>
              <a:buClrTx/>
              <a:buSzTx/>
              <a:buFont typeface="Arial" panose="020B0604020202020204" pitchFamily="34" charset="0"/>
              <a:buChar char="—"/>
              <a:tabLst/>
              <a:defRPr>
                <a:latin typeface="Montserrat Light" panose="00000400000000000000" pitchFamily="2" charset="0"/>
                <a:cs typeface="Arial" panose="020B0604020202020204" pitchFamily="34" charset="0"/>
              </a:defRPr>
            </a:lvl2pPr>
            <a:lvl3pPr marL="857228" marR="0" indent="-171446" algn="l" defTabSz="685783" rtl="0" eaLnBrk="1" fontAlgn="auto" latinLnBrk="0" hangingPunct="1">
              <a:lnSpc>
                <a:spcPct val="100000"/>
              </a:lnSpc>
              <a:spcBef>
                <a:spcPts val="375"/>
              </a:spcBef>
              <a:spcAft>
                <a:spcPts val="0"/>
              </a:spcAft>
              <a:buClrTx/>
              <a:buSzTx/>
              <a:buFont typeface="Arial" panose="020B0604020202020204" pitchFamily="34" charset="0"/>
              <a:buChar char="—"/>
              <a:tabLst/>
              <a:defRPr>
                <a:latin typeface="Montserrat Light" panose="00000400000000000000" pitchFamily="2" charset="0"/>
                <a:cs typeface="Arial" panose="020B0604020202020204" pitchFamily="34" charset="0"/>
              </a:defRPr>
            </a:lvl3pPr>
            <a:lvl4pPr marL="1200120" marR="0" indent="-171446" algn="l" defTabSz="685783" rtl="0" eaLnBrk="1" fontAlgn="auto" latinLnBrk="0" hangingPunct="1">
              <a:lnSpc>
                <a:spcPct val="100000"/>
              </a:lnSpc>
              <a:spcBef>
                <a:spcPts val="375"/>
              </a:spcBef>
              <a:spcAft>
                <a:spcPts val="0"/>
              </a:spcAft>
              <a:buClrTx/>
              <a:buSzTx/>
              <a:buFont typeface="Arial" panose="020B0604020202020204" pitchFamily="34" charset="0"/>
              <a:buChar char="—"/>
              <a:tabLst/>
              <a:defRPr>
                <a:latin typeface="Montserrat Light" panose="00000400000000000000" pitchFamily="2" charset="0"/>
                <a:cs typeface="Arial" panose="020B0604020202020204" pitchFamily="34" charset="0"/>
              </a:defRPr>
            </a:lvl4pPr>
            <a:lvl5pPr marL="1543012" marR="0" indent="-171446" algn="l" defTabSz="685783" rtl="0" eaLnBrk="1" fontAlgn="auto" latinLnBrk="0" hangingPunct="1">
              <a:lnSpc>
                <a:spcPct val="90000"/>
              </a:lnSpc>
              <a:spcBef>
                <a:spcPts val="375"/>
              </a:spcBef>
              <a:spcAft>
                <a:spcPts val="0"/>
              </a:spcAft>
              <a:buClrTx/>
              <a:buSzTx/>
              <a:buFont typeface="Calibri" panose="020F0502020204030204" pitchFamily="34" charset="0"/>
              <a:buChar char="−"/>
              <a:tabLst/>
              <a:defRPr>
                <a:latin typeface="Arial" panose="020B0604020202020204" pitchFamily="34" charset="0"/>
                <a:cs typeface="Arial" panose="020B0604020202020204" pitchFamily="34" charset="0"/>
              </a:defRPr>
            </a:lvl5pPr>
          </a:lstStyle>
          <a:p>
            <a:pPr lvl="0"/>
            <a:r>
              <a:rPr lang="en-CA"/>
              <a:t> Click to add text</a:t>
            </a:r>
          </a:p>
          <a:p>
            <a:pPr lvl="1"/>
            <a:r>
              <a:rPr lang="en-CA"/>
              <a:t>Level two</a:t>
            </a:r>
          </a:p>
          <a:p>
            <a:pPr lvl="2"/>
            <a:r>
              <a:rPr lang="en-CA"/>
              <a:t> Level three</a:t>
            </a:r>
          </a:p>
          <a:p>
            <a:pPr lvl="3"/>
            <a:r>
              <a:rPr lang="en-CA"/>
              <a:t> Level four</a:t>
            </a:r>
          </a:p>
          <a:p>
            <a:pPr lvl="1"/>
            <a:endParaRPr lang="en-CA"/>
          </a:p>
        </p:txBody>
      </p:sp>
    </p:spTree>
    <p:extLst>
      <p:ext uri="{BB962C8B-B14F-4D97-AF65-F5344CB8AC3E}">
        <p14:creationId xmlns:p14="http://schemas.microsoft.com/office/powerpoint/2010/main" val="308168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225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370113" y="295683"/>
            <a:ext cx="8388000" cy="469492"/>
          </a:xfrm>
          <a:prstGeom prst="rect">
            <a:avLst/>
          </a:prstGeom>
        </p:spPr>
        <p:txBody>
          <a:bodyPr rtlCol="0">
            <a:noAutofit/>
          </a:bodyPr>
          <a:lstStyle/>
          <a:p>
            <a:r>
              <a:rPr lang="en-US"/>
              <a:t>Click to edit Master title style</a:t>
            </a:r>
            <a:endParaRPr lang="en-GB"/>
          </a:p>
        </p:txBody>
      </p:sp>
      <p:sp>
        <p:nvSpPr>
          <p:cNvPr id="20" name="Text Placeholder 19"/>
          <p:cNvSpPr>
            <a:spLocks noGrp="1"/>
          </p:cNvSpPr>
          <p:nvPr>
            <p:ph type="body" sz="quarter" idx="14"/>
          </p:nvPr>
        </p:nvSpPr>
        <p:spPr>
          <a:xfrm>
            <a:off x="370800" y="1810800"/>
            <a:ext cx="8388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5"/>
          </p:nvPr>
        </p:nvSpPr>
        <p:spPr/>
        <p:txBody>
          <a:bodyPr/>
          <a:lstStyle>
            <a:lvl1pPr>
              <a:defRPr/>
            </a:lvl1pPr>
          </a:lstStyle>
          <a:p>
            <a:pPr>
              <a:defRPr/>
            </a:pPr>
            <a:r>
              <a:rPr lang="fr-FR"/>
              <a:t>© 2014  Deloitte Touche Tohmatsu Limited</a:t>
            </a:r>
            <a:endParaRPr lang="en-GB"/>
          </a:p>
        </p:txBody>
      </p:sp>
      <p:sp>
        <p:nvSpPr>
          <p:cNvPr id="6" name="Slide Number Placeholder 7"/>
          <p:cNvSpPr>
            <a:spLocks noGrp="1"/>
          </p:cNvSpPr>
          <p:nvPr>
            <p:ph type="sldNum" sz="quarter" idx="16"/>
          </p:nvPr>
        </p:nvSpPr>
        <p:spPr/>
        <p:txBody>
          <a:bodyPr/>
          <a:lstStyle>
            <a:lvl1pPr>
              <a:defRPr/>
            </a:lvl1pPr>
          </a:lstStyle>
          <a:p>
            <a:pPr>
              <a:defRPr/>
            </a:pPr>
            <a:fld id="{97C21695-7EFB-4B46-B453-AFC3A21E454A}" type="slidenum">
              <a:rPr lang="en-GB"/>
              <a:pPr>
                <a:defRPr/>
              </a:pPr>
              <a:t>‹#›</a:t>
            </a:fld>
            <a:endParaRPr lang="en-GB"/>
          </a:p>
        </p:txBody>
      </p:sp>
    </p:spTree>
    <p:extLst>
      <p:ext uri="{BB962C8B-B14F-4D97-AF65-F5344CB8AC3E}">
        <p14:creationId xmlns:p14="http://schemas.microsoft.com/office/powerpoint/2010/main" val="30147929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Hero White logo + Images">
    <p:spTree>
      <p:nvGrpSpPr>
        <p:cNvPr id="1" name=""/>
        <p:cNvGrpSpPr/>
        <p:nvPr/>
      </p:nvGrpSpPr>
      <p:grpSpPr>
        <a:xfrm>
          <a:off x="0" y="0"/>
          <a:ext cx="0" cy="0"/>
          <a:chOff x="0" y="0"/>
          <a:chExt cx="0" cy="0"/>
        </a:xfrm>
      </p:grpSpPr>
      <p:sp>
        <p:nvSpPr>
          <p:cNvPr id="10" name="Espace réservé pour une image  5"/>
          <p:cNvSpPr>
            <a:spLocks noGrp="1"/>
          </p:cNvSpPr>
          <p:nvPr>
            <p:ph type="pic" sz="quarter" idx="12" hasCustomPrompt="1"/>
          </p:nvPr>
        </p:nvSpPr>
        <p:spPr>
          <a:xfrm>
            <a:off x="5328049" y="0"/>
            <a:ext cx="3815953" cy="6858000"/>
          </a:xfrm>
          <a:prstGeom prst="rect">
            <a:avLst/>
          </a:prstGeom>
          <a:gradFill flip="none" rotWithShape="1">
            <a:gsLst>
              <a:gs pos="0">
                <a:srgbClr val="B3D6EC"/>
              </a:gs>
              <a:gs pos="39000">
                <a:srgbClr val="D8E6F0"/>
              </a:gs>
              <a:gs pos="100000">
                <a:schemeClr val="bg1"/>
              </a:gs>
            </a:gsLst>
            <a:path path="circle">
              <a:fillToRect t="100000" r="100000"/>
            </a:path>
            <a:tileRect l="-100000" b="-100000"/>
          </a:gradFill>
        </p:spPr>
        <p:txBody>
          <a:bodyPr anchor="t">
            <a:normAutofit/>
          </a:bodyPr>
          <a:lstStyle>
            <a:lvl1pPr marL="0" indent="0" algn="l">
              <a:buNone/>
              <a:defRPr sz="750" baseline="0">
                <a:solidFill>
                  <a:schemeClr val="bg1"/>
                </a:solidFill>
              </a:defRPr>
            </a:lvl1pPr>
          </a:lstStyle>
          <a:p>
            <a:pPr marL="0" lvl="0" indent="0">
              <a:buNone/>
            </a:pPr>
            <a:r>
              <a:rPr lang="en-US" noProof="0"/>
              <a:t>Insert hero image here</a:t>
            </a:r>
          </a:p>
        </p:txBody>
      </p:sp>
      <p:sp>
        <p:nvSpPr>
          <p:cNvPr id="9" name="Picture Placeholder 2"/>
          <p:cNvSpPr>
            <a:spLocks noGrp="1"/>
          </p:cNvSpPr>
          <p:nvPr>
            <p:ph type="pic" sz="quarter" idx="13" hasCustomPrompt="1"/>
          </p:nvPr>
        </p:nvSpPr>
        <p:spPr>
          <a:xfrm>
            <a:off x="3" y="0"/>
            <a:ext cx="5328047" cy="6858000"/>
          </a:xfrm>
          <a:prstGeom prst="rect">
            <a:avLst/>
          </a:prstGeom>
          <a:gradFill>
            <a:gsLst>
              <a:gs pos="0">
                <a:srgbClr val="B3D6EC"/>
              </a:gs>
              <a:gs pos="39000">
                <a:srgbClr val="D8E6F0"/>
              </a:gs>
              <a:gs pos="100000">
                <a:schemeClr val="bg1"/>
              </a:gs>
            </a:gsLst>
            <a:path path="circle">
              <a:fillToRect r="100000" b="100000"/>
            </a:path>
          </a:gradFill>
        </p:spPr>
        <p:txBody>
          <a:bodyPr>
            <a:normAutofit/>
          </a:bodyPr>
          <a:lstStyle>
            <a:lvl1pPr marL="0" indent="0">
              <a:buFontTx/>
              <a:buNone/>
              <a:defRPr sz="750" baseline="0">
                <a:solidFill>
                  <a:schemeClr val="bg1"/>
                </a:solidFill>
              </a:defRPr>
            </a:lvl1pPr>
          </a:lstStyle>
          <a:p>
            <a:r>
              <a:rPr lang="en-US" noProof="0"/>
              <a:t>Insert hero image here</a:t>
            </a:r>
          </a:p>
        </p:txBody>
      </p:sp>
      <p:pic>
        <p:nvPicPr>
          <p:cNvPr id="23" name="Imag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69684" y="0"/>
            <a:ext cx="2274319" cy="5949194"/>
          </a:xfrm>
          <a:prstGeom prst="rect">
            <a:avLst/>
          </a:prstGeom>
        </p:spPr>
      </p:pic>
      <p:pic>
        <p:nvPicPr>
          <p:cNvPr id="24" name="Imag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80749" y="2241550"/>
            <a:ext cx="3880039" cy="2460398"/>
          </a:xfrm>
          <a:prstGeom prst="rect">
            <a:avLst/>
          </a:prstGeom>
        </p:spPr>
      </p:pic>
      <p:sp>
        <p:nvSpPr>
          <p:cNvPr id="25" name="Titre 1"/>
          <p:cNvSpPr>
            <a:spLocks noGrp="1"/>
          </p:cNvSpPr>
          <p:nvPr>
            <p:ph type="ctrTitle" hasCustomPrompt="1"/>
          </p:nvPr>
        </p:nvSpPr>
        <p:spPr>
          <a:xfrm>
            <a:off x="170260" y="4168589"/>
            <a:ext cx="4374356" cy="1902698"/>
          </a:xfrm>
        </p:spPr>
        <p:txBody>
          <a:bodyPr anchor="b">
            <a:normAutofit/>
          </a:bodyPr>
          <a:lstStyle>
            <a:lvl1pPr algn="l">
              <a:defRPr sz="2100" baseline="0">
                <a:solidFill>
                  <a:schemeClr val="bg1"/>
                </a:solidFill>
              </a:defRPr>
            </a:lvl1pPr>
          </a:lstStyle>
          <a:p>
            <a:r>
              <a:rPr lang="en-US" noProof="0"/>
              <a:t>Insert presentation title here</a:t>
            </a:r>
          </a:p>
        </p:txBody>
      </p:sp>
      <p:sp>
        <p:nvSpPr>
          <p:cNvPr id="26" name="Sous-titre 2"/>
          <p:cNvSpPr>
            <a:spLocks noGrp="1"/>
          </p:cNvSpPr>
          <p:nvPr>
            <p:ph type="subTitle" idx="1" hasCustomPrompt="1"/>
          </p:nvPr>
        </p:nvSpPr>
        <p:spPr>
          <a:xfrm>
            <a:off x="170260" y="6071286"/>
            <a:ext cx="4374356" cy="557770"/>
          </a:xfrm>
          <a:prstGeom prst="rect">
            <a:avLst/>
          </a:prstGeom>
        </p:spPr>
        <p:txBody>
          <a:bodyPr anchor="b">
            <a:normAutofit/>
          </a:bodyPr>
          <a:lstStyle>
            <a:lvl1pPr marL="0" indent="0" algn="l">
              <a:buNone/>
              <a:defRPr sz="1200" b="0" i="1" baseline="0">
                <a:solidFill>
                  <a:schemeClr val="bg1"/>
                </a:solidFill>
                <a:latin typeface="Montserrat" charset="0"/>
                <a:ea typeface="Montserrat" charset="0"/>
                <a:cs typeface="Montserra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Insert sub-title here</a:t>
            </a:r>
          </a:p>
        </p:txBody>
      </p:sp>
      <p:sp>
        <p:nvSpPr>
          <p:cNvPr id="27" name="Espace réservé de la date 3"/>
          <p:cNvSpPr>
            <a:spLocks noGrp="1"/>
          </p:cNvSpPr>
          <p:nvPr>
            <p:ph type="dt" sz="half" idx="10"/>
          </p:nvPr>
        </p:nvSpPr>
        <p:spPr>
          <a:xfrm>
            <a:off x="170260" y="225430"/>
            <a:ext cx="2057400" cy="365125"/>
          </a:xfrm>
          <a:prstGeom prst="rect">
            <a:avLst/>
          </a:prstGeom>
        </p:spPr>
        <p:txBody>
          <a:bodyPr>
            <a:normAutofit/>
          </a:bodyPr>
          <a:lstStyle>
            <a:lvl1pPr>
              <a:defRPr lang="sv-SE" sz="750" kern="1200" noProof="0" dirty="0">
                <a:solidFill>
                  <a:srgbClr val="F9423A"/>
                </a:solidFill>
                <a:latin typeface="Montserrat" charset="0"/>
                <a:ea typeface="Montserrat" charset="0"/>
                <a:cs typeface="Montserrat" charset="0"/>
              </a:defRPr>
            </a:lvl1pPr>
          </a:lstStyle>
          <a:p>
            <a:fld id="{8C63C650-43C5-42AE-8610-8D2F5D2BA78D}" type="datetime3">
              <a:rPr lang="en-US" smtClean="0"/>
              <a:t>15 August 2020</a:t>
            </a:fld>
            <a:endParaRPr lang="en-GB"/>
          </a:p>
        </p:txBody>
      </p:sp>
    </p:spTree>
    <p:extLst>
      <p:ext uri="{BB962C8B-B14F-4D97-AF65-F5344CB8AC3E}">
        <p14:creationId xmlns:p14="http://schemas.microsoft.com/office/powerpoint/2010/main" val="40642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Hero Red logo + Sky Gradient">
    <p:spTree>
      <p:nvGrpSpPr>
        <p:cNvPr id="1" name=""/>
        <p:cNvGrpSpPr/>
        <p:nvPr/>
      </p:nvGrpSpPr>
      <p:grpSpPr>
        <a:xfrm>
          <a:off x="0" y="0"/>
          <a:ext cx="0" cy="0"/>
          <a:chOff x="0" y="0"/>
          <a:chExt cx="0" cy="0"/>
        </a:xfrm>
      </p:grpSpPr>
      <p:sp>
        <p:nvSpPr>
          <p:cNvPr id="15" name="Rectangle 6"/>
          <p:cNvSpPr/>
          <p:nvPr userDrawn="1"/>
        </p:nvSpPr>
        <p:spPr>
          <a:xfrm>
            <a:off x="3" y="0"/>
            <a:ext cx="5328047"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350"/>
          </a:p>
        </p:txBody>
      </p:sp>
      <p:pic>
        <p:nvPicPr>
          <p:cNvPr id="16" name="Image 7"/>
          <p:cNvPicPr>
            <a:picLocks noChangeAspect="1"/>
          </p:cNvPicPr>
          <p:nvPr userDrawn="1"/>
        </p:nvPicPr>
        <p:blipFill rotWithShape="1">
          <a:blip r:embed="rId2" cstate="email">
            <a:extLst>
              <a:ext uri="{28A0092B-C50C-407E-A947-70E740481C1C}">
                <a14:useLocalDpi xmlns:a14="http://schemas.microsoft.com/office/drawing/2010/main"/>
              </a:ext>
            </a:extLst>
          </a:blip>
          <a:srcRect b="-49"/>
          <a:stretch/>
        </p:blipFill>
        <p:spPr>
          <a:xfrm>
            <a:off x="1" y="1047583"/>
            <a:ext cx="2453042" cy="5843209"/>
          </a:xfrm>
          <a:prstGeom prst="rect">
            <a:avLst/>
          </a:prstGeom>
        </p:spPr>
      </p:pic>
      <p:sp>
        <p:nvSpPr>
          <p:cNvPr id="17" name="Rectangle 8"/>
          <p:cNvSpPr/>
          <p:nvPr userDrawn="1"/>
        </p:nvSpPr>
        <p:spPr>
          <a:xfrm>
            <a:off x="5328049" y="0"/>
            <a:ext cx="3815954" cy="6875248"/>
          </a:xfrm>
          <a:prstGeom prst="rect">
            <a:avLst/>
          </a:prstGeom>
          <a:gradFill flip="none" rotWithShape="1">
            <a:gsLst>
              <a:gs pos="0">
                <a:srgbClr val="B3D6EC"/>
              </a:gs>
              <a:gs pos="39000">
                <a:srgbClr val="D8E6F0"/>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350"/>
          </a:p>
        </p:txBody>
      </p:sp>
      <p:pic>
        <p:nvPicPr>
          <p:cNvPr id="18" name="Imag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69684" y="-6093"/>
            <a:ext cx="2274319" cy="5949194"/>
          </a:xfrm>
          <a:prstGeom prst="rect">
            <a:avLst/>
          </a:prstGeom>
        </p:spPr>
      </p:pic>
      <p:sp>
        <p:nvSpPr>
          <p:cNvPr id="19" name="Titre 1"/>
          <p:cNvSpPr>
            <a:spLocks noGrp="1"/>
          </p:cNvSpPr>
          <p:nvPr>
            <p:ph type="ctrTitle" hasCustomPrompt="1"/>
          </p:nvPr>
        </p:nvSpPr>
        <p:spPr>
          <a:xfrm>
            <a:off x="170260" y="4689480"/>
            <a:ext cx="4374356" cy="1381811"/>
          </a:xfrm>
          <a:prstGeom prst="rect">
            <a:avLst/>
          </a:prstGeom>
        </p:spPr>
        <p:txBody>
          <a:bodyPr anchor="b">
            <a:normAutofit/>
          </a:bodyPr>
          <a:lstStyle>
            <a:lvl1pPr algn="l">
              <a:defRPr sz="2100" baseline="0"/>
            </a:lvl1pPr>
          </a:lstStyle>
          <a:p>
            <a:r>
              <a:rPr lang="en-US" noProof="0"/>
              <a:t>Insert presentation title here</a:t>
            </a:r>
          </a:p>
        </p:txBody>
      </p:sp>
      <p:sp>
        <p:nvSpPr>
          <p:cNvPr id="20" name="Sous-titre 2"/>
          <p:cNvSpPr>
            <a:spLocks noGrp="1"/>
          </p:cNvSpPr>
          <p:nvPr>
            <p:ph type="subTitle" idx="1" hasCustomPrompt="1"/>
          </p:nvPr>
        </p:nvSpPr>
        <p:spPr>
          <a:xfrm>
            <a:off x="170260" y="6071286"/>
            <a:ext cx="4374356" cy="557770"/>
          </a:xfrm>
          <a:prstGeom prst="rect">
            <a:avLst/>
          </a:prstGeom>
        </p:spPr>
        <p:txBody>
          <a:bodyPr anchor="b">
            <a:normAutofit/>
          </a:bodyPr>
          <a:lstStyle>
            <a:lvl1pPr marL="0" indent="0" algn="l">
              <a:buNone/>
              <a:defRPr sz="1200" b="0" i="1" baseline="0">
                <a:solidFill>
                  <a:schemeClr val="accent3"/>
                </a:solidFill>
                <a:latin typeface="Montserrat" charset="0"/>
                <a:ea typeface="Montserrat" charset="0"/>
                <a:cs typeface="Montserra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Insert sub-title here</a:t>
            </a:r>
          </a:p>
        </p:txBody>
      </p:sp>
      <p:sp>
        <p:nvSpPr>
          <p:cNvPr id="21" name="Espace réservé de la date 3"/>
          <p:cNvSpPr>
            <a:spLocks noGrp="1"/>
          </p:cNvSpPr>
          <p:nvPr>
            <p:ph type="dt" sz="half" idx="10"/>
          </p:nvPr>
        </p:nvSpPr>
        <p:spPr>
          <a:xfrm>
            <a:off x="170260" y="225430"/>
            <a:ext cx="2057400" cy="365125"/>
          </a:xfrm>
          <a:prstGeom prst="rect">
            <a:avLst/>
          </a:prstGeom>
        </p:spPr>
        <p:txBody>
          <a:bodyPr>
            <a:normAutofit/>
          </a:bodyPr>
          <a:lstStyle>
            <a:lvl1pPr>
              <a:defRPr sz="750">
                <a:solidFill>
                  <a:srgbClr val="FF4337"/>
                </a:solidFill>
                <a:latin typeface="Montserrat" charset="0"/>
                <a:ea typeface="Montserrat" charset="0"/>
                <a:cs typeface="Montserrat" charset="0"/>
              </a:defRPr>
            </a:lvl1pPr>
          </a:lstStyle>
          <a:p>
            <a:fld id="{CFC06EA5-6746-4E53-9C93-1AFCDD2ABBCE}" type="datetime3">
              <a:rPr lang="en-US" smtClean="0"/>
              <a:t>15 August 2020</a:t>
            </a:fld>
            <a:endParaRPr lang="sv-SE"/>
          </a:p>
        </p:txBody>
      </p:sp>
      <p:pic>
        <p:nvPicPr>
          <p:cNvPr id="22"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25065" y="2250830"/>
            <a:ext cx="3845733" cy="2438645"/>
          </a:xfrm>
          <a:prstGeom prst="rect">
            <a:avLst/>
          </a:prstGeom>
        </p:spPr>
      </p:pic>
    </p:spTree>
    <p:extLst>
      <p:ext uri="{BB962C8B-B14F-4D97-AF65-F5344CB8AC3E}">
        <p14:creationId xmlns:p14="http://schemas.microsoft.com/office/powerpoint/2010/main" val="395509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Red Text + Image">
    <p:spTree>
      <p:nvGrpSpPr>
        <p:cNvPr id="1" name=""/>
        <p:cNvGrpSpPr/>
        <p:nvPr/>
      </p:nvGrpSpPr>
      <p:grpSpPr>
        <a:xfrm>
          <a:off x="0" y="0"/>
          <a:ext cx="0" cy="0"/>
          <a:chOff x="0" y="0"/>
          <a:chExt cx="0" cy="0"/>
        </a:xfrm>
      </p:grpSpPr>
      <p:sp>
        <p:nvSpPr>
          <p:cNvPr id="8" name="Espace réservé pour une image  5"/>
          <p:cNvSpPr>
            <a:spLocks noGrp="1"/>
          </p:cNvSpPr>
          <p:nvPr>
            <p:ph type="pic" sz="quarter" idx="11" hasCustomPrompt="1"/>
          </p:nvPr>
        </p:nvSpPr>
        <p:spPr>
          <a:xfrm>
            <a:off x="1277543" y="0"/>
            <a:ext cx="7866459" cy="6858000"/>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marL="0" indent="0">
              <a:buNone/>
              <a:defRPr lang="fr-FR" sz="750" baseline="0" dirty="0">
                <a:solidFill>
                  <a:schemeClr val="bg1"/>
                </a:solidFill>
              </a:defRPr>
            </a:lvl1pPr>
          </a:lstStyle>
          <a:p>
            <a:pPr marL="171446" lvl="0" indent="-171446"/>
            <a:r>
              <a:rPr lang="en-US" noProof="0"/>
              <a:t>Insert hero image here</a:t>
            </a:r>
          </a:p>
        </p:txBody>
      </p:sp>
      <p:sp>
        <p:nvSpPr>
          <p:cNvPr id="13" name="Espace réservé de la date 3"/>
          <p:cNvSpPr>
            <a:spLocks noGrp="1"/>
          </p:cNvSpPr>
          <p:nvPr>
            <p:ph type="dt" sz="half" idx="10"/>
          </p:nvPr>
        </p:nvSpPr>
        <p:spPr>
          <a:xfrm>
            <a:off x="170262" y="225426"/>
            <a:ext cx="1053703" cy="323850"/>
          </a:xfrm>
          <a:prstGeom prst="rect">
            <a:avLst/>
          </a:prstGeom>
        </p:spPr>
        <p:txBody>
          <a:bodyPr>
            <a:normAutofit/>
          </a:bodyPr>
          <a:lstStyle>
            <a:lvl1pPr>
              <a:defRPr sz="750">
                <a:solidFill>
                  <a:schemeClr val="accent3"/>
                </a:solidFill>
                <a:latin typeface="Montserrat" charset="0"/>
                <a:ea typeface="Montserrat" charset="0"/>
                <a:cs typeface="Montserrat" charset="0"/>
              </a:defRPr>
            </a:lvl1pPr>
          </a:lstStyle>
          <a:p>
            <a:fld id="{43DA2672-12E6-4B29-8545-88CED7C505A0}" type="datetime3">
              <a:rPr lang="en-US" smtClean="0"/>
              <a:pPr/>
              <a:t>15 August 2020</a:t>
            </a:fld>
            <a:endParaRPr lang="en-US"/>
          </a:p>
        </p:txBody>
      </p:sp>
      <p:pic>
        <p:nvPicPr>
          <p:cNvPr id="14"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75507" y="-6093"/>
            <a:ext cx="2274319" cy="5949194"/>
          </a:xfrm>
          <a:prstGeom prst="rect">
            <a:avLst/>
          </a:prstGeom>
        </p:spPr>
      </p:pic>
      <p:sp>
        <p:nvSpPr>
          <p:cNvPr id="15" name="Titre 1"/>
          <p:cNvSpPr>
            <a:spLocks noGrp="1"/>
          </p:cNvSpPr>
          <p:nvPr>
            <p:ph type="ctrTitle" hasCustomPrompt="1"/>
          </p:nvPr>
        </p:nvSpPr>
        <p:spPr>
          <a:xfrm>
            <a:off x="1656162" y="620713"/>
            <a:ext cx="6938963" cy="5038682"/>
          </a:xfrm>
          <a:prstGeom prst="rect">
            <a:avLst/>
          </a:prstGeom>
        </p:spPr>
        <p:txBody>
          <a:bodyPr anchor="ctr">
            <a:normAutofit/>
          </a:bodyPr>
          <a:lstStyle>
            <a:lvl1pPr algn="ctr">
              <a:defRPr sz="4050" b="0" i="0" baseline="0">
                <a:solidFill>
                  <a:schemeClr val="accent3"/>
                </a:solidFill>
                <a:latin typeface="Montserrat" charset="0"/>
                <a:ea typeface="Montserrat" charset="0"/>
                <a:cs typeface="Montserrat" charset="0"/>
              </a:defRPr>
            </a:lvl1pPr>
          </a:lstStyle>
          <a:p>
            <a:r>
              <a:rPr lang="en-US" noProof="0"/>
              <a:t>Insert presentation title here</a:t>
            </a:r>
          </a:p>
        </p:txBody>
      </p:sp>
      <p:sp>
        <p:nvSpPr>
          <p:cNvPr id="16" name="Sous-titre 2"/>
          <p:cNvSpPr>
            <a:spLocks noGrp="1"/>
          </p:cNvSpPr>
          <p:nvPr>
            <p:ph type="subTitle" idx="1" hasCustomPrompt="1"/>
          </p:nvPr>
        </p:nvSpPr>
        <p:spPr>
          <a:xfrm>
            <a:off x="1668164" y="5651157"/>
            <a:ext cx="6932141" cy="541294"/>
          </a:xfrm>
          <a:prstGeom prst="rect">
            <a:avLst/>
          </a:prstGeom>
        </p:spPr>
        <p:txBody>
          <a:bodyPr anchor="b">
            <a:normAutofit/>
          </a:bodyPr>
          <a:lstStyle>
            <a:lvl1pPr marL="0" indent="0" algn="ctr">
              <a:buNone/>
              <a:defRPr sz="1200" b="0" i="1" baseline="0">
                <a:solidFill>
                  <a:schemeClr val="accent3"/>
                </a:solidFill>
                <a:latin typeface="Montserrat" charset="0"/>
                <a:ea typeface="Montserrat" charset="0"/>
                <a:cs typeface="Montserra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Insert sub-title here</a:t>
            </a:r>
          </a:p>
        </p:txBody>
      </p:sp>
    </p:spTree>
    <p:extLst>
      <p:ext uri="{BB962C8B-B14F-4D97-AF65-F5344CB8AC3E}">
        <p14:creationId xmlns:p14="http://schemas.microsoft.com/office/powerpoint/2010/main" val="7588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itle: Red Text + Sky Gradient">
    <p:spTree>
      <p:nvGrpSpPr>
        <p:cNvPr id="1" name=""/>
        <p:cNvGrpSpPr/>
        <p:nvPr/>
      </p:nvGrpSpPr>
      <p:grpSpPr>
        <a:xfrm>
          <a:off x="0" y="0"/>
          <a:ext cx="0" cy="0"/>
          <a:chOff x="0" y="0"/>
          <a:chExt cx="0" cy="0"/>
        </a:xfrm>
      </p:grpSpPr>
      <p:sp>
        <p:nvSpPr>
          <p:cNvPr id="8" name="Rectangle 9"/>
          <p:cNvSpPr/>
          <p:nvPr userDrawn="1"/>
        </p:nvSpPr>
        <p:spPr>
          <a:xfrm>
            <a:off x="1277542" y="0"/>
            <a:ext cx="7866458"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sv-SE" sz="1350" noProof="0"/>
          </a:p>
        </p:txBody>
      </p:sp>
      <p:pic>
        <p:nvPicPr>
          <p:cNvPr id="9" name="Imag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69684" y="0"/>
            <a:ext cx="2274319" cy="5949194"/>
          </a:xfrm>
          <a:prstGeom prst="rect">
            <a:avLst/>
          </a:prstGeom>
        </p:spPr>
      </p:pic>
      <p:pic>
        <p:nvPicPr>
          <p:cNvPr id="16"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b="-49"/>
          <a:stretch/>
        </p:blipFill>
        <p:spPr>
          <a:xfrm>
            <a:off x="1279611" y="1052518"/>
            <a:ext cx="2450972" cy="5838279"/>
          </a:xfrm>
          <a:prstGeom prst="rect">
            <a:avLst/>
          </a:prstGeom>
        </p:spPr>
      </p:pic>
      <p:sp>
        <p:nvSpPr>
          <p:cNvPr id="17" name="Titre 1"/>
          <p:cNvSpPr>
            <a:spLocks noGrp="1"/>
          </p:cNvSpPr>
          <p:nvPr>
            <p:ph type="ctrTitle" hasCustomPrompt="1"/>
          </p:nvPr>
        </p:nvSpPr>
        <p:spPr>
          <a:xfrm>
            <a:off x="1656162" y="620713"/>
            <a:ext cx="6938963" cy="5022206"/>
          </a:xfrm>
          <a:prstGeom prst="rect">
            <a:avLst/>
          </a:prstGeom>
        </p:spPr>
        <p:txBody>
          <a:bodyPr anchor="ctr">
            <a:normAutofit/>
          </a:bodyPr>
          <a:lstStyle>
            <a:lvl1pPr algn="ctr">
              <a:defRPr sz="4050" b="0" i="0" baseline="0">
                <a:solidFill>
                  <a:schemeClr val="accent3"/>
                </a:solidFill>
                <a:latin typeface="Montserrat" charset="0"/>
                <a:ea typeface="Montserrat" charset="0"/>
                <a:cs typeface="Montserrat" charset="0"/>
              </a:defRPr>
            </a:lvl1pPr>
          </a:lstStyle>
          <a:p>
            <a:r>
              <a:rPr lang="en-US" noProof="0"/>
              <a:t>Insert presentation</a:t>
            </a:r>
            <a:r>
              <a:rPr lang="en-CA"/>
              <a:t> title here</a:t>
            </a:r>
          </a:p>
        </p:txBody>
      </p:sp>
      <p:sp>
        <p:nvSpPr>
          <p:cNvPr id="18" name="Sous-titre 2"/>
          <p:cNvSpPr>
            <a:spLocks noGrp="1"/>
          </p:cNvSpPr>
          <p:nvPr>
            <p:ph type="subTitle" idx="1" hasCustomPrompt="1"/>
          </p:nvPr>
        </p:nvSpPr>
        <p:spPr>
          <a:xfrm>
            <a:off x="1668164" y="5651157"/>
            <a:ext cx="6932141" cy="541294"/>
          </a:xfrm>
          <a:prstGeom prst="rect">
            <a:avLst/>
          </a:prstGeom>
        </p:spPr>
        <p:txBody>
          <a:bodyPr anchor="b">
            <a:normAutofit/>
          </a:bodyPr>
          <a:lstStyle>
            <a:lvl1pPr marL="0" indent="0" algn="ctr">
              <a:buNone/>
              <a:defRPr sz="1200" b="0" i="1" baseline="0">
                <a:solidFill>
                  <a:schemeClr val="accent3"/>
                </a:solidFill>
                <a:latin typeface="Montserrat" charset="0"/>
                <a:ea typeface="Montserrat" charset="0"/>
                <a:cs typeface="Montserra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Insert sub-title here</a:t>
            </a:r>
          </a:p>
        </p:txBody>
      </p:sp>
      <p:sp>
        <p:nvSpPr>
          <p:cNvPr id="19" name="Espace réservé de la date 3"/>
          <p:cNvSpPr>
            <a:spLocks noGrp="1"/>
          </p:cNvSpPr>
          <p:nvPr>
            <p:ph type="dt" sz="half" idx="10"/>
          </p:nvPr>
        </p:nvSpPr>
        <p:spPr>
          <a:xfrm>
            <a:off x="170262" y="225426"/>
            <a:ext cx="1053703" cy="323850"/>
          </a:xfrm>
          <a:prstGeom prst="rect">
            <a:avLst/>
          </a:prstGeom>
        </p:spPr>
        <p:txBody>
          <a:bodyPr>
            <a:normAutofit/>
          </a:bodyPr>
          <a:lstStyle>
            <a:lvl1pPr>
              <a:defRPr sz="750">
                <a:solidFill>
                  <a:schemeClr val="accent3"/>
                </a:solidFill>
                <a:latin typeface="Montserrat" charset="0"/>
                <a:ea typeface="Montserrat" charset="0"/>
                <a:cs typeface="Montserrat" charset="0"/>
              </a:defRPr>
            </a:lvl1pPr>
          </a:lstStyle>
          <a:p>
            <a:fld id="{7BEB0891-1E2B-4411-8582-38A35FF1ED94}" type="datetime3">
              <a:rPr lang="en-US" smtClean="0"/>
              <a:pPr/>
              <a:t>15 August 2020</a:t>
            </a:fld>
            <a:endParaRPr lang="en-US"/>
          </a:p>
        </p:txBody>
      </p:sp>
    </p:spTree>
    <p:extLst>
      <p:ext uri="{BB962C8B-B14F-4D97-AF65-F5344CB8AC3E}">
        <p14:creationId xmlns:p14="http://schemas.microsoft.com/office/powerpoint/2010/main" val="334640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itle: White Text + Red Background">
    <p:spTree>
      <p:nvGrpSpPr>
        <p:cNvPr id="1" name=""/>
        <p:cNvGrpSpPr/>
        <p:nvPr/>
      </p:nvGrpSpPr>
      <p:grpSpPr>
        <a:xfrm>
          <a:off x="0" y="0"/>
          <a:ext cx="0" cy="0"/>
          <a:chOff x="0" y="0"/>
          <a:chExt cx="0" cy="0"/>
        </a:xfrm>
      </p:grpSpPr>
      <p:sp>
        <p:nvSpPr>
          <p:cNvPr id="13" name="Rectangle 5"/>
          <p:cNvSpPr/>
          <p:nvPr userDrawn="1"/>
        </p:nvSpPr>
        <p:spPr>
          <a:xfrm>
            <a:off x="1277542" y="0"/>
            <a:ext cx="7866458" cy="6875248"/>
          </a:xfrm>
          <a:prstGeom prst="rect">
            <a:avLst/>
          </a:prstGeom>
          <a:solidFill>
            <a:srgbClr val="FF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sv-SE" sz="1350" noProof="0">
              <a:solidFill>
                <a:srgbClr val="FF4337"/>
              </a:solidFill>
            </a:endParaRPr>
          </a:p>
        </p:txBody>
      </p:sp>
      <p:sp>
        <p:nvSpPr>
          <p:cNvPr id="14" name="Titre 1"/>
          <p:cNvSpPr>
            <a:spLocks noGrp="1"/>
          </p:cNvSpPr>
          <p:nvPr>
            <p:ph type="ctrTitle" hasCustomPrompt="1"/>
          </p:nvPr>
        </p:nvSpPr>
        <p:spPr>
          <a:xfrm>
            <a:off x="1656162" y="620713"/>
            <a:ext cx="6938963" cy="5038682"/>
          </a:xfrm>
          <a:prstGeom prst="rect">
            <a:avLst/>
          </a:prstGeom>
        </p:spPr>
        <p:txBody>
          <a:bodyPr anchor="ctr">
            <a:normAutofit/>
          </a:bodyPr>
          <a:lstStyle>
            <a:lvl1pPr algn="ctr">
              <a:defRPr sz="4050" b="0" i="0" baseline="0">
                <a:solidFill>
                  <a:schemeClr val="bg1"/>
                </a:solidFill>
                <a:latin typeface="Montserrat" charset="0"/>
                <a:ea typeface="Montserrat" charset="0"/>
                <a:cs typeface="Montserrat" charset="0"/>
              </a:defRPr>
            </a:lvl1pPr>
          </a:lstStyle>
          <a:p>
            <a:r>
              <a:rPr lang="en-US" noProof="0"/>
              <a:t>Insert presentation</a:t>
            </a:r>
            <a:r>
              <a:rPr lang="en-CA"/>
              <a:t> title here</a:t>
            </a:r>
          </a:p>
        </p:txBody>
      </p:sp>
      <p:sp>
        <p:nvSpPr>
          <p:cNvPr id="15" name="Sous-titre 2"/>
          <p:cNvSpPr>
            <a:spLocks noGrp="1"/>
          </p:cNvSpPr>
          <p:nvPr>
            <p:ph type="subTitle" idx="1" hasCustomPrompt="1"/>
          </p:nvPr>
        </p:nvSpPr>
        <p:spPr>
          <a:xfrm>
            <a:off x="1668164" y="5651157"/>
            <a:ext cx="6932141" cy="541294"/>
          </a:xfrm>
          <a:prstGeom prst="rect">
            <a:avLst/>
          </a:prstGeom>
        </p:spPr>
        <p:txBody>
          <a:bodyPr anchor="b">
            <a:normAutofit/>
          </a:bodyPr>
          <a:lstStyle>
            <a:lvl1pPr marL="0" indent="0" algn="ctr">
              <a:buNone/>
              <a:defRPr sz="1200" b="0" i="1" baseline="0">
                <a:solidFill>
                  <a:schemeClr val="bg1"/>
                </a:solidFill>
                <a:latin typeface="Montserrat" charset="0"/>
                <a:ea typeface="Montserrat" charset="0"/>
                <a:cs typeface="Montserra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Insert sub-title here</a:t>
            </a:r>
          </a:p>
        </p:txBody>
      </p:sp>
      <p:sp>
        <p:nvSpPr>
          <p:cNvPr id="16" name="Espace réservé de la date 3"/>
          <p:cNvSpPr>
            <a:spLocks noGrp="1"/>
          </p:cNvSpPr>
          <p:nvPr>
            <p:ph type="dt" sz="half" idx="10"/>
          </p:nvPr>
        </p:nvSpPr>
        <p:spPr>
          <a:xfrm>
            <a:off x="170262" y="225426"/>
            <a:ext cx="1053703" cy="323850"/>
          </a:xfrm>
          <a:prstGeom prst="rect">
            <a:avLst/>
          </a:prstGeom>
        </p:spPr>
        <p:txBody>
          <a:bodyPr>
            <a:normAutofit/>
          </a:bodyPr>
          <a:lstStyle>
            <a:lvl1pPr>
              <a:defRPr sz="750">
                <a:solidFill>
                  <a:srgbClr val="FF4337"/>
                </a:solidFill>
                <a:latin typeface="Montserrat" charset="0"/>
                <a:ea typeface="Montserrat" charset="0"/>
                <a:cs typeface="Montserrat" charset="0"/>
              </a:defRPr>
            </a:lvl1pPr>
          </a:lstStyle>
          <a:p>
            <a:fld id="{15F8F6FF-1CE2-473A-8303-535AA028FC07}" type="datetime3">
              <a:rPr lang="en-US" smtClean="0"/>
              <a:t>15 August 2020</a:t>
            </a:fld>
            <a:endParaRPr lang="sv-SE"/>
          </a:p>
        </p:txBody>
      </p:sp>
    </p:spTree>
    <p:extLst>
      <p:ext uri="{BB962C8B-B14F-4D97-AF65-F5344CB8AC3E}">
        <p14:creationId xmlns:p14="http://schemas.microsoft.com/office/powerpoint/2010/main" val="3165104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itle: White Text + Image Gradient">
    <p:spTree>
      <p:nvGrpSpPr>
        <p:cNvPr id="1" name=""/>
        <p:cNvGrpSpPr/>
        <p:nvPr/>
      </p:nvGrpSpPr>
      <p:grpSpPr>
        <a:xfrm>
          <a:off x="0" y="0"/>
          <a:ext cx="0" cy="0"/>
          <a:chOff x="0" y="0"/>
          <a:chExt cx="0" cy="0"/>
        </a:xfrm>
      </p:grpSpPr>
      <p:sp>
        <p:nvSpPr>
          <p:cNvPr id="6" name="Espace réservé pour une image  5"/>
          <p:cNvSpPr>
            <a:spLocks noGrp="1"/>
          </p:cNvSpPr>
          <p:nvPr>
            <p:ph type="pic" sz="quarter" idx="11" hasCustomPrompt="1"/>
          </p:nvPr>
        </p:nvSpPr>
        <p:spPr>
          <a:xfrm>
            <a:off x="1277543" y="0"/>
            <a:ext cx="7866459" cy="6858000"/>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marL="0" indent="0">
              <a:buFont typeface="Arial" panose="020B0604020202020204" pitchFamily="34" charset="0"/>
              <a:buNone/>
              <a:defRPr lang="fr-FR" sz="750" baseline="0" dirty="0">
                <a:solidFill>
                  <a:schemeClr val="bg1"/>
                </a:solidFill>
                <a:latin typeface="+mn-lt"/>
                <a:cs typeface="Arial" panose="020B0604020202020204" pitchFamily="34" charset="0"/>
              </a:defRPr>
            </a:lvl1pPr>
          </a:lstStyle>
          <a:p>
            <a:pPr marL="171446" lvl="0" indent="-171446"/>
            <a:r>
              <a:rPr lang="en-US" noProof="0"/>
              <a:t>Insert hero image here</a:t>
            </a:r>
          </a:p>
        </p:txBody>
      </p:sp>
      <p:sp>
        <p:nvSpPr>
          <p:cNvPr id="10" name="Titre 1"/>
          <p:cNvSpPr>
            <a:spLocks noGrp="1"/>
          </p:cNvSpPr>
          <p:nvPr>
            <p:ph type="ctrTitle" hasCustomPrompt="1"/>
          </p:nvPr>
        </p:nvSpPr>
        <p:spPr>
          <a:xfrm>
            <a:off x="1656162" y="620713"/>
            <a:ext cx="6938963" cy="5038682"/>
          </a:xfrm>
          <a:prstGeom prst="rect">
            <a:avLst/>
          </a:prstGeom>
        </p:spPr>
        <p:txBody>
          <a:bodyPr anchor="ctr">
            <a:normAutofit/>
          </a:bodyPr>
          <a:lstStyle>
            <a:lvl1pPr algn="ctr">
              <a:defRPr sz="4050" b="0" i="0" baseline="0">
                <a:solidFill>
                  <a:schemeClr val="bg1"/>
                </a:solidFill>
                <a:latin typeface="Montserrat" charset="0"/>
                <a:ea typeface="Montserrat" charset="0"/>
                <a:cs typeface="Montserrat" charset="0"/>
              </a:defRPr>
            </a:lvl1pPr>
          </a:lstStyle>
          <a:p>
            <a:r>
              <a:rPr lang="en-US" noProof="0"/>
              <a:t>Insert presentation </a:t>
            </a:r>
            <a:r>
              <a:rPr lang="en-CA"/>
              <a:t>title here</a:t>
            </a:r>
          </a:p>
        </p:txBody>
      </p:sp>
      <p:sp>
        <p:nvSpPr>
          <p:cNvPr id="11" name="Espace réservé de la date 3"/>
          <p:cNvSpPr>
            <a:spLocks noGrp="1"/>
          </p:cNvSpPr>
          <p:nvPr>
            <p:ph type="dt" sz="half" idx="10"/>
          </p:nvPr>
        </p:nvSpPr>
        <p:spPr>
          <a:xfrm>
            <a:off x="170262" y="225426"/>
            <a:ext cx="1053703" cy="323850"/>
          </a:xfrm>
          <a:prstGeom prst="rect">
            <a:avLst/>
          </a:prstGeom>
        </p:spPr>
        <p:txBody>
          <a:bodyPr>
            <a:normAutofit/>
          </a:bodyPr>
          <a:lstStyle>
            <a:lvl1pPr>
              <a:defRPr sz="750">
                <a:solidFill>
                  <a:srgbClr val="FF4337"/>
                </a:solidFill>
                <a:latin typeface="Montserrat" charset="0"/>
                <a:ea typeface="Montserrat" charset="0"/>
                <a:cs typeface="Montserrat" charset="0"/>
              </a:defRPr>
            </a:lvl1pPr>
          </a:lstStyle>
          <a:p>
            <a:fld id="{CDA68910-DA65-491C-81E4-8B92A412718F}" type="datetime3">
              <a:rPr lang="en-US" smtClean="0"/>
              <a:t>15 August 2020</a:t>
            </a:fld>
            <a:endParaRPr lang="sv-SE"/>
          </a:p>
        </p:txBody>
      </p:sp>
      <p:sp>
        <p:nvSpPr>
          <p:cNvPr id="12" name="Sous-titre 2"/>
          <p:cNvSpPr>
            <a:spLocks noGrp="1"/>
          </p:cNvSpPr>
          <p:nvPr>
            <p:ph type="subTitle" idx="1" hasCustomPrompt="1"/>
          </p:nvPr>
        </p:nvSpPr>
        <p:spPr>
          <a:xfrm>
            <a:off x="1668164" y="5651157"/>
            <a:ext cx="6932141" cy="541294"/>
          </a:xfrm>
          <a:prstGeom prst="rect">
            <a:avLst/>
          </a:prstGeom>
        </p:spPr>
        <p:txBody>
          <a:bodyPr anchor="b">
            <a:normAutofit/>
          </a:bodyPr>
          <a:lstStyle>
            <a:lvl1pPr marL="0" indent="0" algn="ctr">
              <a:buNone/>
              <a:defRPr sz="1200" b="0" i="1" baseline="0">
                <a:solidFill>
                  <a:schemeClr val="bg1"/>
                </a:solidFill>
                <a:latin typeface="Montserrat" charset="0"/>
                <a:ea typeface="Montserrat" charset="0"/>
                <a:cs typeface="Montserra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a:t>Insert sub-title here</a:t>
            </a:r>
          </a:p>
        </p:txBody>
      </p:sp>
    </p:spTree>
    <p:extLst>
      <p:ext uri="{BB962C8B-B14F-4D97-AF65-F5344CB8AC3E}">
        <p14:creationId xmlns:p14="http://schemas.microsoft.com/office/powerpoint/2010/main" val="247539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Section: 2 Images">
    <p:spTree>
      <p:nvGrpSpPr>
        <p:cNvPr id="1" name=""/>
        <p:cNvGrpSpPr/>
        <p:nvPr/>
      </p:nvGrpSpPr>
      <p:grpSpPr>
        <a:xfrm>
          <a:off x="0" y="0"/>
          <a:ext cx="0" cy="0"/>
          <a:chOff x="0" y="0"/>
          <a:chExt cx="0" cy="0"/>
        </a:xfrm>
      </p:grpSpPr>
      <p:sp>
        <p:nvSpPr>
          <p:cNvPr id="10" name="Picture Placeholder 2"/>
          <p:cNvSpPr>
            <a:spLocks noGrp="1"/>
          </p:cNvSpPr>
          <p:nvPr>
            <p:ph type="pic" sz="quarter" idx="14" hasCustomPrompt="1"/>
          </p:nvPr>
        </p:nvSpPr>
        <p:spPr>
          <a:xfrm>
            <a:off x="6759178" y="0"/>
            <a:ext cx="2384822" cy="6858000"/>
          </a:xfrm>
          <a:prstGeom prst="rect">
            <a:avLst/>
          </a:prstGeom>
          <a:gradFill>
            <a:gsLst>
              <a:gs pos="0">
                <a:srgbClr val="B3D6EC"/>
              </a:gs>
              <a:gs pos="39000">
                <a:srgbClr val="D8E6F0"/>
              </a:gs>
              <a:gs pos="100000">
                <a:srgbClr val="FFFFFF"/>
              </a:gs>
            </a:gsLst>
            <a:path path="circle">
              <a:fillToRect r="100000" b="100000"/>
            </a:path>
          </a:gradFill>
        </p:spPr>
        <p:txBody>
          <a:bodyPr>
            <a:normAutofit/>
          </a:bodyPr>
          <a:lstStyle>
            <a:lvl1pPr marL="0" indent="0">
              <a:buNone/>
              <a:defRPr sz="750" baseline="0">
                <a:solidFill>
                  <a:schemeClr val="bg1"/>
                </a:solidFill>
                <a:latin typeface="+mn-lt"/>
              </a:defRPr>
            </a:lvl1pPr>
          </a:lstStyle>
          <a:p>
            <a:r>
              <a:rPr lang="en-US" noProof="0"/>
              <a:t>Insert hero image here</a:t>
            </a:r>
          </a:p>
        </p:txBody>
      </p:sp>
      <p:sp>
        <p:nvSpPr>
          <p:cNvPr id="9" name="Espace réservé pour une image  5"/>
          <p:cNvSpPr>
            <a:spLocks noGrp="1"/>
          </p:cNvSpPr>
          <p:nvPr>
            <p:ph type="pic" sz="quarter" idx="13" hasCustomPrompt="1"/>
          </p:nvPr>
        </p:nvSpPr>
        <p:spPr>
          <a:xfrm>
            <a:off x="2384824" y="0"/>
            <a:ext cx="4374356" cy="6858000"/>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marL="0" indent="0">
              <a:buNone/>
              <a:defRPr lang="fr-FR" sz="750" baseline="0" dirty="0">
                <a:solidFill>
                  <a:schemeClr val="bg1"/>
                </a:solidFill>
                <a:latin typeface="+mn-lt"/>
                <a:cs typeface="Arial" panose="020B0604020202020204" pitchFamily="34" charset="0"/>
              </a:defRPr>
            </a:lvl1pPr>
          </a:lstStyle>
          <a:p>
            <a:pPr marL="171446" lvl="0" indent="-171446"/>
            <a:r>
              <a:rPr lang="en-US" noProof="0"/>
              <a:t>Insert hero image here</a:t>
            </a:r>
          </a:p>
        </p:txBody>
      </p:sp>
      <p:sp>
        <p:nvSpPr>
          <p:cNvPr id="8" name="Titre 3"/>
          <p:cNvSpPr>
            <a:spLocks noGrp="1"/>
          </p:cNvSpPr>
          <p:nvPr>
            <p:ph type="title" hasCustomPrompt="1"/>
          </p:nvPr>
        </p:nvSpPr>
        <p:spPr>
          <a:xfrm>
            <a:off x="170262" y="1052518"/>
            <a:ext cx="1831535" cy="3132137"/>
          </a:xfrm>
          <a:prstGeom prst="rect">
            <a:avLst/>
          </a:prstGeom>
        </p:spPr>
        <p:txBody>
          <a:bodyPr>
            <a:normAutofit/>
          </a:bodyPr>
          <a:lstStyle>
            <a:lvl1pPr>
              <a:defRPr b="1" baseline="0">
                <a:solidFill>
                  <a:schemeClr val="accent3"/>
                </a:solidFill>
              </a:defRPr>
            </a:lvl1pPr>
          </a:lstStyle>
          <a:p>
            <a:r>
              <a:rPr lang="en-US" noProof="0"/>
              <a:t>Insert section title here</a:t>
            </a:r>
          </a:p>
        </p:txBody>
      </p:sp>
      <p:pic>
        <p:nvPicPr>
          <p:cNvPr id="15" name="Imag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69684" y="0"/>
            <a:ext cx="2274319" cy="5949194"/>
          </a:xfrm>
          <a:prstGeom prst="rect">
            <a:avLst/>
          </a:prstGeom>
        </p:spPr>
      </p:pic>
      <p:sp>
        <p:nvSpPr>
          <p:cNvPr id="16" name="Espace réservé du pied de page 4"/>
          <p:cNvSpPr>
            <a:spLocks noGrp="1"/>
          </p:cNvSpPr>
          <p:nvPr>
            <p:ph type="ftr" sz="quarter" idx="11"/>
          </p:nvPr>
        </p:nvSpPr>
        <p:spPr>
          <a:xfrm>
            <a:off x="170262" y="225425"/>
            <a:ext cx="1053703" cy="755650"/>
          </a:xfrm>
          <a:prstGeom prst="rect">
            <a:avLst/>
          </a:prstGeom>
        </p:spPr>
        <p:txBody>
          <a:bodyPr>
            <a:normAutofit/>
          </a:bodyPr>
          <a:lstStyle>
            <a:lvl1pPr>
              <a:defRPr sz="750">
                <a:solidFill>
                  <a:schemeClr val="accent3"/>
                </a:solidFill>
                <a:latin typeface="Montserrat" panose="00000500000000000000" pitchFamily="2" charset="0"/>
              </a:defRPr>
            </a:lvl1pPr>
          </a:lstStyle>
          <a:p>
            <a:endParaRPr lang="en-US"/>
          </a:p>
        </p:txBody>
      </p:sp>
    </p:spTree>
    <p:extLst>
      <p:ext uri="{BB962C8B-B14F-4D97-AF65-F5344CB8AC3E}">
        <p14:creationId xmlns:p14="http://schemas.microsoft.com/office/powerpoint/2010/main" val="62045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ection: 1 image">
    <p:spTree>
      <p:nvGrpSpPr>
        <p:cNvPr id="1" name=""/>
        <p:cNvGrpSpPr/>
        <p:nvPr/>
      </p:nvGrpSpPr>
      <p:grpSpPr>
        <a:xfrm>
          <a:off x="0" y="0"/>
          <a:ext cx="0" cy="0"/>
          <a:chOff x="0" y="0"/>
          <a:chExt cx="0" cy="0"/>
        </a:xfrm>
      </p:grpSpPr>
      <p:sp>
        <p:nvSpPr>
          <p:cNvPr id="7" name="Titre 3"/>
          <p:cNvSpPr>
            <a:spLocks noGrp="1"/>
          </p:cNvSpPr>
          <p:nvPr>
            <p:ph type="title" hasCustomPrompt="1"/>
          </p:nvPr>
        </p:nvSpPr>
        <p:spPr>
          <a:xfrm>
            <a:off x="170262" y="1052518"/>
            <a:ext cx="1825357" cy="3132137"/>
          </a:xfrm>
          <a:prstGeom prst="rect">
            <a:avLst/>
          </a:prstGeom>
        </p:spPr>
        <p:txBody>
          <a:bodyPr>
            <a:normAutofit/>
          </a:bodyPr>
          <a:lstStyle>
            <a:lvl1pPr>
              <a:defRPr b="1" baseline="0">
                <a:solidFill>
                  <a:schemeClr val="accent3"/>
                </a:solidFill>
              </a:defRPr>
            </a:lvl1pPr>
          </a:lstStyle>
          <a:p>
            <a:r>
              <a:rPr lang="en-US" noProof="0"/>
              <a:t>Insert section title here</a:t>
            </a:r>
          </a:p>
        </p:txBody>
      </p:sp>
      <p:pic>
        <p:nvPicPr>
          <p:cNvPr id="8" name="Imag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69684" y="0"/>
            <a:ext cx="2274319" cy="5949194"/>
          </a:xfrm>
          <a:prstGeom prst="rect">
            <a:avLst/>
          </a:prstGeom>
        </p:spPr>
      </p:pic>
      <p:sp>
        <p:nvSpPr>
          <p:cNvPr id="9" name="Espace réservé pour une image  5"/>
          <p:cNvSpPr>
            <a:spLocks noGrp="1"/>
          </p:cNvSpPr>
          <p:nvPr>
            <p:ph type="pic" sz="quarter" idx="13" hasCustomPrompt="1"/>
          </p:nvPr>
        </p:nvSpPr>
        <p:spPr>
          <a:xfrm>
            <a:off x="2384823" y="0"/>
            <a:ext cx="6759178" cy="6858000"/>
          </a:xfrm>
          <a:prstGeom prst="rect">
            <a:avLst/>
          </a:prstGeo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marL="0" indent="0">
              <a:buNone/>
              <a:defRPr lang="fr-FR" sz="750" baseline="0" dirty="0">
                <a:solidFill>
                  <a:schemeClr val="bg1"/>
                </a:solidFill>
                <a:latin typeface="+mn-lt"/>
                <a:cs typeface="Arial" panose="020B0604020202020204" pitchFamily="34" charset="0"/>
              </a:defRPr>
            </a:lvl1pPr>
          </a:lstStyle>
          <a:p>
            <a:pPr marL="171446" lvl="0" indent="-171446"/>
            <a:r>
              <a:rPr lang="en-US" noProof="0"/>
              <a:t>Insert hero image here</a:t>
            </a:r>
          </a:p>
        </p:txBody>
      </p:sp>
      <p:sp>
        <p:nvSpPr>
          <p:cNvPr id="13" name="Espace réservé du pied de page 4"/>
          <p:cNvSpPr>
            <a:spLocks noGrp="1"/>
          </p:cNvSpPr>
          <p:nvPr>
            <p:ph type="ftr" sz="quarter" idx="11"/>
          </p:nvPr>
        </p:nvSpPr>
        <p:spPr>
          <a:xfrm>
            <a:off x="170262" y="225425"/>
            <a:ext cx="1053703" cy="755650"/>
          </a:xfrm>
          <a:prstGeom prst="rect">
            <a:avLst/>
          </a:prstGeom>
        </p:spPr>
        <p:txBody>
          <a:bodyPr>
            <a:normAutofit/>
          </a:bodyPr>
          <a:lstStyle>
            <a:lvl1pPr>
              <a:defRPr sz="750">
                <a:solidFill>
                  <a:schemeClr val="accent3"/>
                </a:solidFill>
                <a:latin typeface="Montserrat" panose="00000500000000000000" pitchFamily="2" charset="0"/>
              </a:defRPr>
            </a:lvl1pPr>
          </a:lstStyle>
          <a:p>
            <a:endParaRPr lang="en-US"/>
          </a:p>
        </p:txBody>
      </p:sp>
    </p:spTree>
    <p:extLst>
      <p:ext uri="{BB962C8B-B14F-4D97-AF65-F5344CB8AC3E}">
        <p14:creationId xmlns:p14="http://schemas.microsoft.com/office/powerpoint/2010/main" val="228938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30270" y="6202800"/>
            <a:ext cx="675083" cy="429024"/>
          </a:xfrm>
          <a:prstGeom prst="rect">
            <a:avLst/>
          </a:prstGeom>
        </p:spPr>
      </p:pic>
      <p:sp>
        <p:nvSpPr>
          <p:cNvPr id="19" name="Espace réservé du titre 12"/>
          <p:cNvSpPr>
            <a:spLocks noGrp="1"/>
          </p:cNvSpPr>
          <p:nvPr>
            <p:ph type="title"/>
          </p:nvPr>
        </p:nvSpPr>
        <p:spPr>
          <a:xfrm>
            <a:off x="1277544" y="620718"/>
            <a:ext cx="7317581" cy="1152525"/>
          </a:xfrm>
          <a:prstGeom prst="rect">
            <a:avLst/>
          </a:prstGeom>
        </p:spPr>
        <p:txBody>
          <a:bodyPr vert="horz" lIns="91440" tIns="45720" rIns="91440" bIns="45720" rtlCol="0" anchor="t">
            <a:normAutofit/>
          </a:bodyPr>
          <a:lstStyle/>
          <a:p>
            <a:r>
              <a:rPr lang="en-CA"/>
              <a:t>Click to add title</a:t>
            </a:r>
          </a:p>
        </p:txBody>
      </p:sp>
    </p:spTree>
    <p:extLst>
      <p:ext uri="{BB962C8B-B14F-4D97-AF65-F5344CB8AC3E}">
        <p14:creationId xmlns:p14="http://schemas.microsoft.com/office/powerpoint/2010/main" val="331745021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3" r:id="rId17"/>
  </p:sldLayoutIdLst>
  <p:hf sldNum="0" hdr="0" ftr="0" dt="0"/>
  <p:txStyles>
    <p:titleStyle>
      <a:lvl1pPr algn="l" defTabSz="685783" rtl="0" eaLnBrk="1" latinLnBrk="0" hangingPunct="1">
        <a:lnSpc>
          <a:spcPct val="90000"/>
        </a:lnSpc>
        <a:spcBef>
          <a:spcPct val="0"/>
        </a:spcBef>
        <a:buNone/>
        <a:defRPr sz="2100" kern="1200" baseline="0">
          <a:solidFill>
            <a:schemeClr val="accent3"/>
          </a:solidFill>
          <a:latin typeface="Montserrat SemiBold" panose="00000700000000000000" pitchFamily="2"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comments" Target="../comments/commen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comments" Target="../comments/commen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comments" Target="../comments/commen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comments" Target="../comments/commen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comments" Target="../comments/commen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comments" Target="../comments/comment11.xml"/><Relationship Id="rId4" Type="http://schemas.openxmlformats.org/officeDocument/2006/relationships/image" Target="../media/image28.jpeg"/><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5.xml"/><Relationship Id="rId4" Type="http://schemas.openxmlformats.org/officeDocument/2006/relationships/comments" Target="../comments/commen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afficchoices.co.uk/somerset/traffic-schemes/zebra-crossing.shtml" TargetMode="External"/><Relationship Id="rId7" Type="http://schemas.openxmlformats.org/officeDocument/2006/relationships/comments" Target="../comments/comment13.xml"/><Relationship Id="rId2" Type="http://schemas.openxmlformats.org/officeDocument/2006/relationships/image" Target="../media/image36.jpeg"/><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 Id="rId5" Type="http://schemas.openxmlformats.org/officeDocument/2006/relationships/comments" Target="../comments/comment14.xml"/><Relationship Id="rId4" Type="http://schemas.openxmlformats.org/officeDocument/2006/relationships/hyperlink" Target="https://www.trafficchoices.co.uk/somerset/traffic-schemes/zebra-crossing.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xml"/><Relationship Id="rId5" Type="http://schemas.openxmlformats.org/officeDocument/2006/relationships/comments" Target="../comments/comment15.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5.xml"/><Relationship Id="rId6" Type="http://schemas.openxmlformats.org/officeDocument/2006/relationships/comments" Target="../comments/comment16.xml"/><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5.xml"/><Relationship Id="rId5" Type="http://schemas.openxmlformats.org/officeDocument/2006/relationships/comments" Target="../comments/comment17.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cyclingsolutions.info/traffic-calming/" TargetMode="External"/><Relationship Id="rId1" Type="http://schemas.openxmlformats.org/officeDocument/2006/relationships/slideLayout" Target="../slideLayouts/slideLayout15.xml"/><Relationship Id="rId6" Type="http://schemas.openxmlformats.org/officeDocument/2006/relationships/comments" Target="../comments/comment18.xml"/><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5.xml"/><Relationship Id="rId4" Type="http://schemas.openxmlformats.org/officeDocument/2006/relationships/comments" Target="../comments/comment19.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5.xml"/><Relationship Id="rId5" Type="http://schemas.openxmlformats.org/officeDocument/2006/relationships/comments" Target="../comments/comment20.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www.trafficchoices.co.uk/somerset/traffic-schemes/new-footway.shtml" TargetMode="External"/><Relationship Id="rId1" Type="http://schemas.openxmlformats.org/officeDocument/2006/relationships/slideLayout" Target="../slideLayouts/slideLayout15.xml"/><Relationship Id="rId5" Type="http://schemas.openxmlformats.org/officeDocument/2006/relationships/comments" Target="../comments/comment21.xml"/><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hyperlink" Target="https://www.theguardian.com/cities/2019/mar/18/ben-hamilton-baillie-obituary" TargetMode="External"/><Relationship Id="rId2" Type="http://schemas.openxmlformats.org/officeDocument/2006/relationships/image" Target="../media/image62.jpeg"/><Relationship Id="rId1" Type="http://schemas.openxmlformats.org/officeDocument/2006/relationships/slideLayout" Target="../slideLayouts/slideLayout15.xml"/><Relationship Id="rId6" Type="http://schemas.openxmlformats.org/officeDocument/2006/relationships/comments" Target="../comments/comment22.xml"/><Relationship Id="rId5" Type="http://schemas.openxmlformats.org/officeDocument/2006/relationships/image" Target="../media/image64.jpeg"/><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ffolk - HMICFRS">
            <a:extLst>
              <a:ext uri="{FF2B5EF4-FFF2-40B4-BE49-F238E27FC236}">
                <a16:creationId xmlns:a16="http://schemas.microsoft.com/office/drawing/2014/main" id="{5513CFCD-DB07-488F-BC25-B9D95CB00C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3616" y="248920"/>
            <a:ext cx="6426200" cy="6426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9C72BF7-C499-4DA1-B9ED-B5E1BF5507F2}"/>
              </a:ext>
            </a:extLst>
          </p:cNvPr>
          <p:cNvSpPr>
            <a:spLocks noGrp="1"/>
          </p:cNvSpPr>
          <p:nvPr>
            <p:ph type="title"/>
          </p:nvPr>
        </p:nvSpPr>
        <p:spPr>
          <a:xfrm>
            <a:off x="6045154" y="2269181"/>
            <a:ext cx="2880187" cy="2431144"/>
          </a:xfrm>
        </p:spPr>
        <p:txBody>
          <a:bodyPr>
            <a:noAutofit/>
          </a:bodyPr>
          <a:lstStyle/>
          <a:p>
            <a:br>
              <a:rPr lang="sv-SE" sz="2400" dirty="0">
                <a:solidFill>
                  <a:schemeClr val="tx2"/>
                </a:solidFill>
              </a:rPr>
            </a:br>
            <a:r>
              <a:rPr lang="sv-SE" sz="2400" dirty="0">
                <a:solidFill>
                  <a:schemeClr val="tx2"/>
                </a:solidFill>
              </a:rPr>
              <a:t>Wickham Market</a:t>
            </a:r>
            <a:br>
              <a:rPr lang="sv-SE" sz="2400" dirty="0">
                <a:solidFill>
                  <a:schemeClr val="tx2"/>
                </a:solidFill>
              </a:rPr>
            </a:br>
            <a:r>
              <a:rPr lang="sv-SE" sz="2400" dirty="0">
                <a:solidFill>
                  <a:schemeClr val="tx2"/>
                </a:solidFill>
              </a:rPr>
              <a:t>High Street –</a:t>
            </a:r>
            <a:br>
              <a:rPr lang="sv-SE" sz="2400" dirty="0">
                <a:solidFill>
                  <a:schemeClr val="tx2"/>
                </a:solidFill>
              </a:rPr>
            </a:br>
            <a:r>
              <a:rPr lang="sv-SE" sz="2400" dirty="0">
                <a:solidFill>
                  <a:schemeClr val="tx2"/>
                </a:solidFill>
              </a:rPr>
              <a:t>Potential Approach</a:t>
            </a:r>
            <a:br>
              <a:rPr lang="sv-SE" sz="2400" dirty="0">
                <a:solidFill>
                  <a:schemeClr val="tx2"/>
                </a:solidFill>
              </a:rPr>
            </a:br>
            <a:br>
              <a:rPr lang="sv-SE" sz="2400" dirty="0">
                <a:solidFill>
                  <a:schemeClr val="tx2"/>
                </a:solidFill>
              </a:rPr>
            </a:br>
            <a:endParaRPr lang="sv-SE" sz="2400" dirty="0">
              <a:solidFill>
                <a:schemeClr val="tx2"/>
              </a:solidFill>
            </a:endParaRPr>
          </a:p>
        </p:txBody>
      </p:sp>
      <p:sp>
        <p:nvSpPr>
          <p:cNvPr id="4" name="Title 4">
            <a:extLst>
              <a:ext uri="{FF2B5EF4-FFF2-40B4-BE49-F238E27FC236}">
                <a16:creationId xmlns:a16="http://schemas.microsoft.com/office/drawing/2014/main" id="{7B43322B-20F2-46C1-AC8C-95CF1B8DF3D4}"/>
              </a:ext>
            </a:extLst>
          </p:cNvPr>
          <p:cNvSpPr txBox="1">
            <a:spLocks/>
          </p:cNvSpPr>
          <p:nvPr/>
        </p:nvSpPr>
        <p:spPr>
          <a:xfrm>
            <a:off x="6225818" y="4789972"/>
            <a:ext cx="1528805" cy="94999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baseline="0">
                <a:solidFill>
                  <a:schemeClr val="accent3"/>
                </a:solidFill>
                <a:latin typeface="Montserrat SemiBold" panose="00000700000000000000" pitchFamily="2" charset="0"/>
                <a:ea typeface="+mj-ea"/>
                <a:cs typeface="+mj-cs"/>
              </a:defRPr>
            </a:lvl1pPr>
          </a:lstStyle>
          <a:p>
            <a:endParaRPr lang="sv-SE" sz="1050" dirty="0">
              <a:solidFill>
                <a:schemeClr val="tx2"/>
              </a:solidFill>
            </a:endParaRPr>
          </a:p>
          <a:p>
            <a:endParaRPr lang="sv-SE" sz="1050" dirty="0">
              <a:solidFill>
                <a:schemeClr val="tx2"/>
              </a:solidFill>
            </a:endParaRPr>
          </a:p>
          <a:p>
            <a:br>
              <a:rPr lang="sv-SE" sz="1050" dirty="0">
                <a:solidFill>
                  <a:schemeClr val="tx2"/>
                </a:solidFill>
              </a:rPr>
            </a:br>
            <a:r>
              <a:rPr lang="sv-SE" sz="1050" dirty="0">
                <a:solidFill>
                  <a:schemeClr val="tx2"/>
                </a:solidFill>
              </a:rPr>
              <a:t>July 2020</a:t>
            </a:r>
            <a:endParaRPr lang="sv-SE" sz="2400" dirty="0">
              <a:solidFill>
                <a:schemeClr val="tx2"/>
              </a:solidFill>
            </a:endParaRPr>
          </a:p>
        </p:txBody>
      </p:sp>
      <p:pic>
        <p:nvPicPr>
          <p:cNvPr id="402" name="Picture 401">
            <a:extLst>
              <a:ext uri="{FF2B5EF4-FFF2-40B4-BE49-F238E27FC236}">
                <a16:creationId xmlns:a16="http://schemas.microsoft.com/office/drawing/2014/main" id="{67212F51-639E-40B7-B970-7A33852674C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7829897" y="6004560"/>
            <a:ext cx="1195070" cy="670560"/>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a16="http://schemas.microsoft.com/office/drawing/2014/main" id="{453C93D3-B6DE-4733-BAA0-9E4BAA23C0AA}"/>
              </a:ext>
            </a:extLst>
          </p:cNvPr>
          <p:cNvSpPr/>
          <p:nvPr/>
        </p:nvSpPr>
        <p:spPr>
          <a:xfrm>
            <a:off x="5088837" y="3484751"/>
            <a:ext cx="109331" cy="10933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1412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7283652" cy="446646"/>
          </a:xfrm>
        </p:spPr>
        <p:txBody>
          <a:bodyPr>
            <a:normAutofit/>
          </a:bodyPr>
          <a:lstStyle/>
          <a:p>
            <a:r>
              <a:rPr lang="en-GB" dirty="0">
                <a:solidFill>
                  <a:schemeClr val="tx2"/>
                </a:solidFill>
              </a:rPr>
              <a:t>Cross-section 1 – east of Border Cot Lane (ch.0-65m)</a:t>
            </a: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en-GB" dirty="0"/>
              <a:t>Narrow footways on both sides; unrestricted parking on southern side</a:t>
            </a:r>
          </a:p>
        </p:txBody>
      </p:sp>
      <p:pic>
        <p:nvPicPr>
          <p:cNvPr id="5" name="Picture 4">
            <a:extLst>
              <a:ext uri="{FF2B5EF4-FFF2-40B4-BE49-F238E27FC236}">
                <a16:creationId xmlns:a16="http://schemas.microsoft.com/office/drawing/2014/main" id="{D05EFBF5-1935-47DF-A72E-0BBC4628E7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6162" y="1331436"/>
            <a:ext cx="4939768" cy="3039396"/>
          </a:xfrm>
          <a:prstGeom prst="rect">
            <a:avLst/>
          </a:prstGeom>
        </p:spPr>
      </p:pic>
      <p:pic>
        <p:nvPicPr>
          <p:cNvPr id="3" name="Picture 2">
            <a:extLst>
              <a:ext uri="{FF2B5EF4-FFF2-40B4-BE49-F238E27FC236}">
                <a16:creationId xmlns:a16="http://schemas.microsoft.com/office/drawing/2014/main" id="{1AF02760-1D11-49C7-B40B-B2E70324D1EC}"/>
              </a:ext>
            </a:extLst>
          </p:cNvPr>
          <p:cNvPicPr>
            <a:picLocks noChangeAspect="1"/>
          </p:cNvPicPr>
          <p:nvPr/>
        </p:nvPicPr>
        <p:blipFill>
          <a:blip r:embed="rId3"/>
          <a:stretch>
            <a:fillRect/>
          </a:stretch>
        </p:blipFill>
        <p:spPr>
          <a:xfrm>
            <a:off x="4241455" y="4516059"/>
            <a:ext cx="4564937" cy="2253164"/>
          </a:xfrm>
          <a:prstGeom prst="rect">
            <a:avLst/>
          </a:prstGeom>
        </p:spPr>
      </p:pic>
    </p:spTree>
    <p:extLst>
      <p:ext uri="{BB962C8B-B14F-4D97-AF65-F5344CB8AC3E}">
        <p14:creationId xmlns:p14="http://schemas.microsoft.com/office/powerpoint/2010/main" val="131342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rmAutofit/>
          </a:bodyPr>
          <a:lstStyle/>
          <a:p>
            <a:r>
              <a:rPr lang="en-GB" dirty="0">
                <a:solidFill>
                  <a:schemeClr val="tx2"/>
                </a:solidFill>
              </a:rPr>
              <a:t>Cross-section 2 – past </a:t>
            </a:r>
            <a:r>
              <a:rPr lang="en-GB" dirty="0" err="1">
                <a:solidFill>
                  <a:schemeClr val="tx2"/>
                </a:solidFill>
              </a:rPr>
              <a:t>Hasnip’s</a:t>
            </a:r>
            <a:r>
              <a:rPr lang="en-GB" dirty="0">
                <a:solidFill>
                  <a:schemeClr val="tx2"/>
                </a:solidFill>
              </a:rPr>
              <a:t> (</a:t>
            </a:r>
            <a:r>
              <a:rPr lang="en-GB" dirty="0" err="1">
                <a:solidFill>
                  <a:schemeClr val="tx2"/>
                </a:solidFill>
              </a:rPr>
              <a:t>ch.</a:t>
            </a:r>
            <a:r>
              <a:rPr lang="en-GB" dirty="0">
                <a:solidFill>
                  <a:schemeClr val="tx2"/>
                </a:solidFill>
              </a:rPr>
              <a:t> 65-115m) </a:t>
            </a: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r>
              <a:rPr lang="en-GB" dirty="0"/>
              <a:t>Narrow footways along both sides; </a:t>
            </a:r>
          </a:p>
          <a:p>
            <a:r>
              <a:rPr lang="en-GB" dirty="0"/>
              <a:t>Unrestricted parking on southern side with vehicles partially on footway </a:t>
            </a:r>
          </a:p>
          <a:p>
            <a:endParaRPr lang="en-GB" dirty="0"/>
          </a:p>
        </p:txBody>
      </p:sp>
      <p:pic>
        <p:nvPicPr>
          <p:cNvPr id="3" name="Picture 2">
            <a:extLst>
              <a:ext uri="{FF2B5EF4-FFF2-40B4-BE49-F238E27FC236}">
                <a16:creationId xmlns:a16="http://schemas.microsoft.com/office/drawing/2014/main" id="{2DB2A974-00B7-4EB7-BE45-F2FACEB9B083}"/>
              </a:ext>
            </a:extLst>
          </p:cNvPr>
          <p:cNvPicPr>
            <a:picLocks noChangeAspect="1"/>
          </p:cNvPicPr>
          <p:nvPr/>
        </p:nvPicPr>
        <p:blipFill rotWithShape="1">
          <a:blip r:embed="rId2"/>
          <a:srcRect b="19543"/>
          <a:stretch/>
        </p:blipFill>
        <p:spPr>
          <a:xfrm>
            <a:off x="3850592" y="4266191"/>
            <a:ext cx="4744531" cy="2508845"/>
          </a:xfrm>
          <a:prstGeom prst="rect">
            <a:avLst/>
          </a:prstGeom>
        </p:spPr>
      </p:pic>
      <p:pic>
        <p:nvPicPr>
          <p:cNvPr id="5" name="Picture 4">
            <a:extLst>
              <a:ext uri="{FF2B5EF4-FFF2-40B4-BE49-F238E27FC236}">
                <a16:creationId xmlns:a16="http://schemas.microsoft.com/office/drawing/2014/main" id="{ED01A65C-A52B-4B53-82B1-000A277B2D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659" b="9936"/>
          <a:stretch/>
        </p:blipFill>
        <p:spPr>
          <a:xfrm>
            <a:off x="1885383" y="1639164"/>
            <a:ext cx="5373233" cy="2577332"/>
          </a:xfrm>
          <a:prstGeom prst="rect">
            <a:avLst/>
          </a:prstGeom>
        </p:spPr>
      </p:pic>
    </p:spTree>
    <p:extLst>
      <p:ext uri="{BB962C8B-B14F-4D97-AF65-F5344CB8AC3E}">
        <p14:creationId xmlns:p14="http://schemas.microsoft.com/office/powerpoint/2010/main" val="93969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GB" dirty="0">
                <a:solidFill>
                  <a:schemeClr val="tx2"/>
                </a:solidFill>
              </a:rPr>
              <a:t>Cross-section 3 (ch.115-140m) </a:t>
            </a: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en-GB" sz="1600" dirty="0">
                <a:latin typeface="Montserrat Light"/>
              </a:rPr>
              <a:t>Narrow footways both sides; double yellows both sides</a:t>
            </a:r>
            <a:endParaRPr lang="sv-SE" sz="1600" dirty="0">
              <a:latin typeface="Montserrat Light"/>
            </a:endParaRPr>
          </a:p>
        </p:txBody>
      </p:sp>
      <p:pic>
        <p:nvPicPr>
          <p:cNvPr id="3" name="Picture 2">
            <a:extLst>
              <a:ext uri="{FF2B5EF4-FFF2-40B4-BE49-F238E27FC236}">
                <a16:creationId xmlns:a16="http://schemas.microsoft.com/office/drawing/2014/main" id="{55004C96-56D0-4A2D-ABB9-52566CE7BA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4939" y="1440477"/>
            <a:ext cx="3919086" cy="2777410"/>
          </a:xfrm>
          <a:prstGeom prst="rect">
            <a:avLst/>
          </a:prstGeom>
        </p:spPr>
      </p:pic>
      <p:pic>
        <p:nvPicPr>
          <p:cNvPr id="4" name="Picture 3">
            <a:extLst>
              <a:ext uri="{FF2B5EF4-FFF2-40B4-BE49-F238E27FC236}">
                <a16:creationId xmlns:a16="http://schemas.microsoft.com/office/drawing/2014/main" id="{667DE884-2CFE-4087-95A5-1DAD9E91EC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776" y="4217887"/>
            <a:ext cx="4023124" cy="2584279"/>
          </a:xfrm>
          <a:prstGeom prst="rect">
            <a:avLst/>
          </a:prstGeom>
        </p:spPr>
      </p:pic>
    </p:spTree>
    <p:extLst>
      <p:ext uri="{BB962C8B-B14F-4D97-AF65-F5344CB8AC3E}">
        <p14:creationId xmlns:p14="http://schemas.microsoft.com/office/powerpoint/2010/main" val="363114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Autofit/>
          </a:bodyPr>
          <a:lstStyle/>
          <a:p>
            <a:r>
              <a:rPr lang="en-GB" dirty="0">
                <a:solidFill>
                  <a:schemeClr val="tx2"/>
                </a:solidFill>
              </a:rPr>
              <a:t>Cross-section 4 – Gospel Hall Close (</a:t>
            </a:r>
            <a:r>
              <a:rPr lang="en-GB" dirty="0" err="1">
                <a:solidFill>
                  <a:schemeClr val="tx2"/>
                </a:solidFill>
              </a:rPr>
              <a:t>ch.</a:t>
            </a:r>
            <a:r>
              <a:rPr lang="en-GB" dirty="0">
                <a:solidFill>
                  <a:schemeClr val="tx2"/>
                </a:solidFill>
              </a:rPr>
              <a:t> 140-175m) </a:t>
            </a:r>
            <a:br>
              <a:rPr lang="en-GB" dirty="0">
                <a:solidFill>
                  <a:schemeClr val="tx2"/>
                </a:solidFill>
              </a:rPr>
            </a:br>
            <a:endParaRPr lang="en-GB" dirty="0">
              <a:solidFill>
                <a:schemeClr val="tx2"/>
              </a:solidFill>
            </a:endParaRP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en-GB" sz="1600" dirty="0">
                <a:latin typeface="Montserrat Light"/>
              </a:rPr>
              <a:t>Narrow footways both sides; unrestricted parking on southern side</a:t>
            </a:r>
            <a:endParaRPr lang="sv-SE" sz="1600" dirty="0">
              <a:latin typeface="Montserrat Light"/>
            </a:endParaRPr>
          </a:p>
        </p:txBody>
      </p:sp>
      <p:pic>
        <p:nvPicPr>
          <p:cNvPr id="3" name="Picture 2">
            <a:extLst>
              <a:ext uri="{FF2B5EF4-FFF2-40B4-BE49-F238E27FC236}">
                <a16:creationId xmlns:a16="http://schemas.microsoft.com/office/drawing/2014/main" id="{EF74036E-D63F-450F-A349-5B87347E8D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71175" y="1549425"/>
            <a:ext cx="6555746" cy="2397091"/>
          </a:xfrm>
          <a:prstGeom prst="rect">
            <a:avLst/>
          </a:prstGeom>
        </p:spPr>
      </p:pic>
      <p:pic>
        <p:nvPicPr>
          <p:cNvPr id="4" name="Picture 3">
            <a:extLst>
              <a:ext uri="{FF2B5EF4-FFF2-40B4-BE49-F238E27FC236}">
                <a16:creationId xmlns:a16="http://schemas.microsoft.com/office/drawing/2014/main" id="{C6AD1E46-ECCF-4B54-9A09-C0C392289DAF}"/>
              </a:ext>
            </a:extLst>
          </p:cNvPr>
          <p:cNvPicPr>
            <a:picLocks noChangeAspect="1"/>
          </p:cNvPicPr>
          <p:nvPr/>
        </p:nvPicPr>
        <p:blipFill rotWithShape="1">
          <a:blip r:embed="rId3"/>
          <a:srcRect b="13522"/>
          <a:stretch/>
        </p:blipFill>
        <p:spPr>
          <a:xfrm>
            <a:off x="4909352" y="4093431"/>
            <a:ext cx="3919684" cy="2494290"/>
          </a:xfrm>
          <a:prstGeom prst="rect">
            <a:avLst/>
          </a:prstGeom>
        </p:spPr>
      </p:pic>
    </p:spTree>
    <p:extLst>
      <p:ext uri="{BB962C8B-B14F-4D97-AF65-F5344CB8AC3E}">
        <p14:creationId xmlns:p14="http://schemas.microsoft.com/office/powerpoint/2010/main" val="366383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1" y="390629"/>
            <a:ext cx="7354673" cy="446646"/>
          </a:xfrm>
        </p:spPr>
        <p:txBody>
          <a:bodyPr>
            <a:normAutofit/>
          </a:bodyPr>
          <a:lstStyle/>
          <a:p>
            <a:r>
              <a:rPr lang="en-GB" dirty="0">
                <a:solidFill>
                  <a:schemeClr val="tx2"/>
                </a:solidFill>
              </a:rPr>
              <a:t>Cross-section 5 – Spring Lane junction (</a:t>
            </a:r>
            <a:r>
              <a:rPr lang="en-GB" dirty="0" err="1">
                <a:solidFill>
                  <a:schemeClr val="tx2"/>
                </a:solidFill>
              </a:rPr>
              <a:t>ch.</a:t>
            </a:r>
            <a:r>
              <a:rPr lang="en-GB" dirty="0">
                <a:solidFill>
                  <a:schemeClr val="tx2"/>
                </a:solidFill>
              </a:rPr>
              <a:t> 175-225m) </a:t>
            </a: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en-GB" sz="1600" dirty="0">
                <a:latin typeface="Montserrat Light"/>
              </a:rPr>
              <a:t>Narrow northern footway; wide southern footway with buildings set back from footway</a:t>
            </a:r>
          </a:p>
          <a:p>
            <a:pPr marL="342265" indent="-342265"/>
            <a:r>
              <a:rPr lang="en-GB" sz="1600" dirty="0">
                <a:latin typeface="Montserrat Light"/>
              </a:rPr>
              <a:t>Bus cage on westbound side; none on eastbound side</a:t>
            </a:r>
            <a:endParaRPr lang="sv-SE" sz="1600" dirty="0">
              <a:latin typeface="Montserrat Light"/>
            </a:endParaRPr>
          </a:p>
        </p:txBody>
      </p:sp>
      <p:pic>
        <p:nvPicPr>
          <p:cNvPr id="3" name="Picture 2">
            <a:extLst>
              <a:ext uri="{FF2B5EF4-FFF2-40B4-BE49-F238E27FC236}">
                <a16:creationId xmlns:a16="http://schemas.microsoft.com/office/drawing/2014/main" id="{17380434-F4CB-4CDD-86DB-C520CAB51B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4705" y="4162425"/>
            <a:ext cx="4999295" cy="2720986"/>
          </a:xfrm>
          <a:prstGeom prst="rect">
            <a:avLst/>
          </a:prstGeom>
        </p:spPr>
      </p:pic>
      <p:pic>
        <p:nvPicPr>
          <p:cNvPr id="4" name="Picture 3">
            <a:extLst>
              <a:ext uri="{FF2B5EF4-FFF2-40B4-BE49-F238E27FC236}">
                <a16:creationId xmlns:a16="http://schemas.microsoft.com/office/drawing/2014/main" id="{AB011E13-B649-4D25-942F-E7242F91D3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9518" y="1955071"/>
            <a:ext cx="3578403" cy="2322720"/>
          </a:xfrm>
          <a:prstGeom prst="rect">
            <a:avLst/>
          </a:prstGeom>
        </p:spPr>
      </p:pic>
    </p:spTree>
    <p:extLst>
      <p:ext uri="{BB962C8B-B14F-4D97-AF65-F5344CB8AC3E}">
        <p14:creationId xmlns:p14="http://schemas.microsoft.com/office/powerpoint/2010/main" val="481287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rmAutofit/>
          </a:bodyPr>
          <a:lstStyle/>
          <a:p>
            <a:r>
              <a:rPr lang="en-GB" dirty="0">
                <a:solidFill>
                  <a:schemeClr val="tx2"/>
                </a:solidFill>
              </a:rPr>
              <a:t>Cross-section 6 – marked bays (</a:t>
            </a:r>
            <a:r>
              <a:rPr lang="en-GB" dirty="0" err="1">
                <a:solidFill>
                  <a:schemeClr val="tx2"/>
                </a:solidFill>
              </a:rPr>
              <a:t>ch.</a:t>
            </a:r>
            <a:r>
              <a:rPr lang="en-GB" dirty="0">
                <a:solidFill>
                  <a:schemeClr val="tx2"/>
                </a:solidFill>
              </a:rPr>
              <a:t> 225-280m) </a:t>
            </a: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en-GB" sz="1600" u="sng" dirty="0">
                <a:latin typeface="Montserrat Light"/>
              </a:rPr>
              <a:t>Very</a:t>
            </a:r>
            <a:r>
              <a:rPr lang="en-GB" sz="1600" dirty="0">
                <a:latin typeface="Montserrat Light"/>
              </a:rPr>
              <a:t> narrow northern footway; moderate southern footway; marked parking along southern side</a:t>
            </a:r>
          </a:p>
          <a:p>
            <a:pPr marL="342265" indent="-342265"/>
            <a:r>
              <a:rPr lang="en-GB" sz="1600" dirty="0">
                <a:latin typeface="Montserrat Light"/>
              </a:rPr>
              <a:t>Relatively wide marked parking bays</a:t>
            </a:r>
          </a:p>
          <a:p>
            <a:pPr marL="342265" indent="-342265"/>
            <a:r>
              <a:rPr lang="en-GB" sz="1600" dirty="0">
                <a:latin typeface="Montserrat Light"/>
              </a:rPr>
              <a:t>No centre line</a:t>
            </a:r>
          </a:p>
          <a:p>
            <a:pPr marL="0" indent="0">
              <a:buNone/>
            </a:pPr>
            <a:endParaRPr lang="en-GB" sz="1600" dirty="0">
              <a:latin typeface="Montserrat Light"/>
            </a:endParaRPr>
          </a:p>
        </p:txBody>
      </p:sp>
      <p:pic>
        <p:nvPicPr>
          <p:cNvPr id="4" name="Picture 3">
            <a:extLst>
              <a:ext uri="{FF2B5EF4-FFF2-40B4-BE49-F238E27FC236}">
                <a16:creationId xmlns:a16="http://schemas.microsoft.com/office/drawing/2014/main" id="{D4EF30F0-090F-4B35-B44F-F816AA15E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2160" y="3990975"/>
            <a:ext cx="4581523" cy="2900006"/>
          </a:xfrm>
          <a:prstGeom prst="rect">
            <a:avLst/>
          </a:prstGeom>
        </p:spPr>
      </p:pic>
      <p:pic>
        <p:nvPicPr>
          <p:cNvPr id="3" name="Picture 2">
            <a:extLst>
              <a:ext uri="{FF2B5EF4-FFF2-40B4-BE49-F238E27FC236}">
                <a16:creationId xmlns:a16="http://schemas.microsoft.com/office/drawing/2014/main" id="{7A79C09A-7FA3-471D-A18E-A2FC2C6C8B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8061" y="2315661"/>
            <a:ext cx="5707878" cy="2495788"/>
          </a:xfrm>
          <a:prstGeom prst="rect">
            <a:avLst/>
          </a:prstGeom>
        </p:spPr>
      </p:pic>
    </p:spTree>
    <p:extLst>
      <p:ext uri="{BB962C8B-B14F-4D97-AF65-F5344CB8AC3E}">
        <p14:creationId xmlns:p14="http://schemas.microsoft.com/office/powerpoint/2010/main" val="10250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rmAutofit/>
          </a:bodyPr>
          <a:lstStyle/>
          <a:p>
            <a:r>
              <a:rPr lang="en-GB" dirty="0">
                <a:solidFill>
                  <a:schemeClr val="tx2"/>
                </a:solidFill>
              </a:rPr>
              <a:t>Cross-section 7 – marked bays (</a:t>
            </a:r>
            <a:r>
              <a:rPr lang="en-GB" dirty="0" err="1">
                <a:solidFill>
                  <a:schemeClr val="tx2"/>
                </a:solidFill>
              </a:rPr>
              <a:t>ch.</a:t>
            </a:r>
            <a:r>
              <a:rPr lang="en-GB" dirty="0">
                <a:solidFill>
                  <a:schemeClr val="tx2"/>
                </a:solidFill>
              </a:rPr>
              <a:t> 280-300m) </a:t>
            </a: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en-GB" sz="1600" dirty="0">
                <a:latin typeface="Montserrat Light"/>
              </a:rPr>
              <a:t>Footways of moderate width along both sides; building line set further back</a:t>
            </a:r>
          </a:p>
          <a:p>
            <a:pPr marL="342265" indent="-342265"/>
            <a:r>
              <a:rPr lang="en-GB" sz="1600" dirty="0">
                <a:latin typeface="Montserrat Light"/>
              </a:rPr>
              <a:t>Marked parking bays on westbound side</a:t>
            </a:r>
          </a:p>
        </p:txBody>
      </p:sp>
      <p:pic>
        <p:nvPicPr>
          <p:cNvPr id="5" name="Picture 4">
            <a:extLst>
              <a:ext uri="{FF2B5EF4-FFF2-40B4-BE49-F238E27FC236}">
                <a16:creationId xmlns:a16="http://schemas.microsoft.com/office/drawing/2014/main" id="{B8888972-754E-4C2E-B2B0-06E69A5B93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888"/>
          <a:stretch/>
        </p:blipFill>
        <p:spPr>
          <a:xfrm>
            <a:off x="3865776" y="4103617"/>
            <a:ext cx="5211367" cy="2754384"/>
          </a:xfrm>
          <a:prstGeom prst="rect">
            <a:avLst/>
          </a:prstGeom>
        </p:spPr>
      </p:pic>
      <p:pic>
        <p:nvPicPr>
          <p:cNvPr id="3" name="Picture 2">
            <a:extLst>
              <a:ext uri="{FF2B5EF4-FFF2-40B4-BE49-F238E27FC236}">
                <a16:creationId xmlns:a16="http://schemas.microsoft.com/office/drawing/2014/main" id="{671A24CD-0FA5-4E0C-B676-7155293C6B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15514" y="2080446"/>
            <a:ext cx="3861503" cy="2499943"/>
          </a:xfrm>
          <a:prstGeom prst="rect">
            <a:avLst/>
          </a:prstGeom>
        </p:spPr>
      </p:pic>
    </p:spTree>
    <p:extLst>
      <p:ext uri="{BB962C8B-B14F-4D97-AF65-F5344CB8AC3E}">
        <p14:creationId xmlns:p14="http://schemas.microsoft.com/office/powerpoint/2010/main" val="3138510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7381874" cy="446646"/>
          </a:xfrm>
        </p:spPr>
        <p:txBody>
          <a:bodyPr>
            <a:normAutofit/>
          </a:bodyPr>
          <a:lstStyle/>
          <a:p>
            <a:r>
              <a:rPr lang="en-GB" dirty="0">
                <a:solidFill>
                  <a:schemeClr val="tx2"/>
                </a:solidFill>
              </a:rPr>
              <a:t>Cross-section 8 – west of Deben Mills (</a:t>
            </a:r>
            <a:r>
              <a:rPr lang="en-GB" dirty="0" err="1">
                <a:solidFill>
                  <a:schemeClr val="tx2"/>
                </a:solidFill>
              </a:rPr>
              <a:t>ch.</a:t>
            </a:r>
            <a:r>
              <a:rPr lang="en-GB" dirty="0">
                <a:solidFill>
                  <a:schemeClr val="tx2"/>
                </a:solidFill>
              </a:rPr>
              <a:t> 320-350m)</a:t>
            </a: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en-GB" sz="1600" dirty="0">
                <a:latin typeface="Montserrat Light"/>
              </a:rPr>
              <a:t>Narrow footways both sides; unrestricted parking on southern side</a:t>
            </a:r>
            <a:endParaRPr lang="sv-SE" sz="1600" dirty="0">
              <a:latin typeface="Montserrat Light"/>
            </a:endParaRPr>
          </a:p>
        </p:txBody>
      </p:sp>
      <p:pic>
        <p:nvPicPr>
          <p:cNvPr id="5" name="Picture 4">
            <a:extLst>
              <a:ext uri="{FF2B5EF4-FFF2-40B4-BE49-F238E27FC236}">
                <a16:creationId xmlns:a16="http://schemas.microsoft.com/office/drawing/2014/main" id="{4F72AF7E-78B9-47BE-B89A-C0E676E0EE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7289" y="4038600"/>
            <a:ext cx="4680747" cy="2773996"/>
          </a:xfrm>
          <a:prstGeom prst="rect">
            <a:avLst/>
          </a:prstGeom>
        </p:spPr>
      </p:pic>
      <p:pic>
        <p:nvPicPr>
          <p:cNvPr id="7" name="Picture 6">
            <a:extLst>
              <a:ext uri="{FF2B5EF4-FFF2-40B4-BE49-F238E27FC236}">
                <a16:creationId xmlns:a16="http://schemas.microsoft.com/office/drawing/2014/main" id="{F8992AA7-77C9-46C4-86CB-3552468ED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2275" y="1496305"/>
            <a:ext cx="4610028" cy="2542295"/>
          </a:xfrm>
          <a:prstGeom prst="rect">
            <a:avLst/>
          </a:prstGeom>
        </p:spPr>
      </p:pic>
    </p:spTree>
    <p:extLst>
      <p:ext uri="{BB962C8B-B14F-4D97-AF65-F5344CB8AC3E}">
        <p14:creationId xmlns:p14="http://schemas.microsoft.com/office/powerpoint/2010/main" val="169533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defTabSz="685783">
              <a:defRPr/>
            </a:pPr>
            <a:endParaRPr lang="en-GB" sz="750">
              <a:solidFill>
                <a:srgbClr val="FF4337"/>
              </a:solidFill>
              <a:latin typeface="Montserrat" charset="0"/>
            </a:endParaRPr>
          </a:p>
        </p:txBody>
      </p:sp>
      <p:sp>
        <p:nvSpPr>
          <p:cNvPr id="3" name="Title 4">
            <a:extLst>
              <a:ext uri="{FF2B5EF4-FFF2-40B4-BE49-F238E27FC236}">
                <a16:creationId xmlns:a16="http://schemas.microsoft.com/office/drawing/2014/main" id="{2721966D-292D-4A20-A967-C14D910B48A2}"/>
              </a:ext>
            </a:extLst>
          </p:cNvPr>
          <p:cNvSpPr>
            <a:spLocks noGrp="1"/>
          </p:cNvSpPr>
          <p:nvPr>
            <p:ph type="title"/>
          </p:nvPr>
        </p:nvSpPr>
        <p:spPr>
          <a:xfrm>
            <a:off x="1297057" y="3129324"/>
            <a:ext cx="6549887" cy="458699"/>
          </a:xfrm>
        </p:spPr>
        <p:txBody>
          <a:bodyPr>
            <a:noAutofit/>
          </a:bodyPr>
          <a:lstStyle/>
          <a:p>
            <a:pPr algn="ctr"/>
            <a:r>
              <a:rPr lang="sv-SE" sz="2400" dirty="0">
                <a:solidFill>
                  <a:schemeClr val="bg1"/>
                </a:solidFill>
              </a:rPr>
              <a:t>Potential Improvements</a:t>
            </a:r>
          </a:p>
        </p:txBody>
      </p:sp>
    </p:spTree>
    <p:extLst>
      <p:ext uri="{BB962C8B-B14F-4D97-AF65-F5344CB8AC3E}">
        <p14:creationId xmlns:p14="http://schemas.microsoft.com/office/powerpoint/2010/main" val="30558742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dirty="0">
                <a:solidFill>
                  <a:schemeClr val="tx2"/>
                </a:solidFill>
              </a:rPr>
              <a:t>Traffic Calming Toolkit - Summary</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3" y="837274"/>
            <a:ext cx="7082484" cy="5818049"/>
          </a:xfrm>
        </p:spPr>
        <p:txBody>
          <a:bodyPr anchor="t">
            <a:normAutofit fontScale="92500" lnSpcReduction="10000"/>
          </a:bodyPr>
          <a:lstStyle/>
          <a:p>
            <a:pPr marL="342265" indent="-342265"/>
            <a:r>
              <a:rPr lang="sv-SE" sz="1400" dirty="0">
                <a:latin typeface="Montserrat Light"/>
              </a:rPr>
              <a:t>Village Entry Point</a:t>
            </a:r>
          </a:p>
          <a:p>
            <a:pPr marL="342265" indent="-342265"/>
            <a:r>
              <a:rPr lang="sv-SE" sz="1400" dirty="0">
                <a:latin typeface="Montserrat Light"/>
              </a:rPr>
              <a:t>Mock speed bump</a:t>
            </a:r>
          </a:p>
          <a:p>
            <a:pPr marL="342265" lvl="2" indent="-342265">
              <a:lnSpc>
                <a:spcPct val="100000"/>
              </a:lnSpc>
              <a:spcBef>
                <a:spcPts val="750"/>
              </a:spcBef>
              <a:buFont typeface="Arial" panose="020B0604020202020204" pitchFamily="34" charset="0"/>
              <a:buChar char="—"/>
            </a:pPr>
            <a:r>
              <a:rPr lang="sv-SE" sz="1400" dirty="0">
                <a:latin typeface="Montserrat Light"/>
              </a:rPr>
              <a:t>Features for pedestrian crossing</a:t>
            </a:r>
          </a:p>
          <a:p>
            <a:pPr marL="685157" lvl="3" indent="-342265">
              <a:lnSpc>
                <a:spcPct val="100000"/>
              </a:lnSpc>
              <a:spcBef>
                <a:spcPts val="750"/>
              </a:spcBef>
              <a:buFont typeface="Arial" panose="020B0604020202020204" pitchFamily="34" charset="0"/>
              <a:buChar char="—"/>
            </a:pPr>
            <a:r>
              <a:rPr lang="sv-SE" sz="1250" dirty="0">
                <a:latin typeface="Montserrat Light"/>
              </a:rPr>
              <a:t>Crossings</a:t>
            </a:r>
          </a:p>
          <a:p>
            <a:pPr marL="685157" lvl="3" indent="-342265">
              <a:lnSpc>
                <a:spcPct val="100000"/>
              </a:lnSpc>
              <a:spcBef>
                <a:spcPts val="750"/>
              </a:spcBef>
              <a:buFont typeface="Arial" panose="020B0604020202020204" pitchFamily="34" charset="0"/>
              <a:buChar char="—"/>
            </a:pPr>
            <a:r>
              <a:rPr lang="sv-SE" sz="1250" dirty="0">
                <a:latin typeface="Montserrat Light"/>
              </a:rPr>
              <a:t>Pedestrian refuge island at junction</a:t>
            </a:r>
          </a:p>
          <a:p>
            <a:pPr marL="685157" lvl="3" indent="-342265">
              <a:lnSpc>
                <a:spcPct val="100000"/>
              </a:lnSpc>
              <a:spcBef>
                <a:spcPts val="750"/>
              </a:spcBef>
              <a:buFont typeface="Arial" panose="020B0604020202020204" pitchFamily="34" charset="0"/>
              <a:buChar char="—"/>
            </a:pPr>
            <a:r>
              <a:rPr lang="sv-SE" sz="1250" dirty="0">
                <a:latin typeface="Montserrat Light"/>
              </a:rPr>
              <a:t>Overrunable footway </a:t>
            </a:r>
          </a:p>
          <a:p>
            <a:pPr marL="342265" indent="-342265"/>
            <a:r>
              <a:rPr lang="sv-SE" sz="1400" dirty="0">
                <a:latin typeface="Montserrat Light"/>
              </a:rPr>
              <a:t>Coloured Surface Treatment</a:t>
            </a:r>
          </a:p>
          <a:p>
            <a:pPr marL="342265" indent="-342265"/>
            <a:r>
              <a:rPr lang="sv-SE" sz="1400" dirty="0">
                <a:latin typeface="Montserrat Light"/>
              </a:rPr>
              <a:t>Kerb Build-outs</a:t>
            </a:r>
          </a:p>
          <a:p>
            <a:pPr marL="513710" lvl="1" indent="-342265"/>
            <a:r>
              <a:rPr lang="sv-SE" sz="1300" dirty="0">
                <a:latin typeface="Montserrat Light"/>
              </a:rPr>
              <a:t>With priority working</a:t>
            </a:r>
          </a:p>
          <a:p>
            <a:pPr marL="513710" lvl="1" indent="-342265"/>
            <a:r>
              <a:rPr lang="sv-SE" sz="1300" dirty="0">
                <a:latin typeface="Montserrat Light"/>
              </a:rPr>
              <a:t>Removal of Road Markings</a:t>
            </a:r>
          </a:p>
          <a:p>
            <a:pPr marL="342265" lvl="2" indent="-342265">
              <a:lnSpc>
                <a:spcPct val="100000"/>
              </a:lnSpc>
              <a:spcBef>
                <a:spcPts val="750"/>
              </a:spcBef>
              <a:buFont typeface="Arial" panose="020B0604020202020204" pitchFamily="34" charset="0"/>
              <a:buChar char="—"/>
            </a:pPr>
            <a:r>
              <a:rPr lang="sv-SE" sz="1400" dirty="0">
                <a:latin typeface="Montserrat Light"/>
              </a:rPr>
              <a:t>Speed Limit Reminder Signs</a:t>
            </a:r>
          </a:p>
          <a:p>
            <a:pPr marL="685157" lvl="3" indent="-342265">
              <a:lnSpc>
                <a:spcPct val="100000"/>
              </a:lnSpc>
              <a:spcBef>
                <a:spcPts val="750"/>
              </a:spcBef>
              <a:buFont typeface="Arial" panose="020B0604020202020204" pitchFamily="34" charset="0"/>
              <a:buChar char="—"/>
            </a:pPr>
            <a:r>
              <a:rPr lang="sv-SE" sz="1250" dirty="0">
                <a:latin typeface="Montserrat Light"/>
              </a:rPr>
              <a:t>Vehicle Activated Signs</a:t>
            </a:r>
          </a:p>
          <a:p>
            <a:pPr marL="342265" lvl="2" indent="-342265">
              <a:lnSpc>
                <a:spcPct val="100000"/>
              </a:lnSpc>
              <a:spcBef>
                <a:spcPts val="750"/>
              </a:spcBef>
              <a:buFont typeface="Arial" panose="020B0604020202020204" pitchFamily="34" charset="0"/>
              <a:buChar char="—"/>
            </a:pPr>
            <a:r>
              <a:rPr lang="sv-SE" sz="1400" dirty="0">
                <a:latin typeface="Montserrat Light"/>
              </a:rPr>
              <a:t>Features for Pedestrians</a:t>
            </a:r>
          </a:p>
          <a:p>
            <a:pPr marL="856601" lvl="2" indent="-342265"/>
            <a:r>
              <a:rPr lang="sv-SE" sz="1300" dirty="0">
                <a:latin typeface="Montserrat Light"/>
              </a:rPr>
              <a:t>Wayfinding</a:t>
            </a:r>
          </a:p>
          <a:p>
            <a:pPr marL="856601" lvl="2" indent="-342265"/>
            <a:r>
              <a:rPr lang="sv-SE" sz="1300" dirty="0">
                <a:latin typeface="Montserrat Light"/>
              </a:rPr>
              <a:t>Narrower carriageway to provide wider footway</a:t>
            </a:r>
          </a:p>
          <a:p>
            <a:pPr marL="342265" lvl="2" indent="-342265">
              <a:lnSpc>
                <a:spcPct val="100000"/>
              </a:lnSpc>
              <a:spcBef>
                <a:spcPts val="750"/>
              </a:spcBef>
              <a:buFont typeface="Arial" panose="020B0604020202020204" pitchFamily="34" charset="0"/>
              <a:buChar char="—"/>
            </a:pPr>
            <a:r>
              <a:rPr lang="sv-SE" sz="1400" dirty="0">
                <a:latin typeface="Montserrat Light"/>
              </a:rPr>
              <a:t>Features for cycling</a:t>
            </a:r>
          </a:p>
          <a:p>
            <a:pPr marL="685157" lvl="3" indent="-342265">
              <a:lnSpc>
                <a:spcPct val="100000"/>
              </a:lnSpc>
              <a:spcBef>
                <a:spcPts val="750"/>
              </a:spcBef>
              <a:buFont typeface="Arial" panose="020B0604020202020204" pitchFamily="34" charset="0"/>
              <a:buChar char="—"/>
            </a:pPr>
            <a:r>
              <a:rPr lang="sv-SE" sz="1250" dirty="0">
                <a:latin typeface="Montserrat Light"/>
              </a:rPr>
              <a:t>Advisory cycle lane </a:t>
            </a:r>
          </a:p>
          <a:p>
            <a:pPr marL="342265" lvl="2" indent="-342265">
              <a:lnSpc>
                <a:spcPct val="100000"/>
              </a:lnSpc>
              <a:spcBef>
                <a:spcPts val="750"/>
              </a:spcBef>
              <a:buFont typeface="Arial" panose="020B0604020202020204" pitchFamily="34" charset="0"/>
              <a:buChar char="—"/>
            </a:pPr>
            <a:r>
              <a:rPr lang="sv-SE" sz="1400" dirty="0">
                <a:latin typeface="Montserrat Light"/>
              </a:rPr>
              <a:t>One-way traffic shuttle movements</a:t>
            </a:r>
          </a:p>
          <a:p>
            <a:pPr marL="342265" lvl="2" indent="-342265">
              <a:lnSpc>
                <a:spcPct val="100000"/>
              </a:lnSpc>
              <a:spcBef>
                <a:spcPts val="750"/>
              </a:spcBef>
              <a:buFont typeface="Arial" panose="020B0604020202020204" pitchFamily="34" charset="0"/>
              <a:buChar char="—"/>
            </a:pPr>
            <a:r>
              <a:rPr lang="sv-SE" sz="1400" dirty="0">
                <a:latin typeface="Montserrat Light"/>
              </a:rPr>
              <a:t>Features for bus stops</a:t>
            </a:r>
          </a:p>
          <a:p>
            <a:pPr marL="342265" lvl="2" indent="-342265">
              <a:lnSpc>
                <a:spcPct val="100000"/>
              </a:lnSpc>
              <a:spcBef>
                <a:spcPts val="750"/>
              </a:spcBef>
              <a:buFont typeface="Arial" panose="020B0604020202020204" pitchFamily="34" charset="0"/>
              <a:buChar char="—"/>
            </a:pPr>
            <a:r>
              <a:rPr lang="sv-SE" sz="1400" dirty="0">
                <a:latin typeface="Montserrat Light"/>
              </a:rPr>
              <a:t>Landscaping and planting</a:t>
            </a:r>
          </a:p>
          <a:p>
            <a:pPr marL="342265" lvl="2" indent="-342265">
              <a:lnSpc>
                <a:spcPct val="100000"/>
              </a:lnSpc>
              <a:spcBef>
                <a:spcPts val="750"/>
              </a:spcBef>
              <a:buFont typeface="Arial" panose="020B0604020202020204" pitchFamily="34" charset="0"/>
              <a:buChar char="—"/>
            </a:pPr>
            <a:r>
              <a:rPr lang="sv-SE" sz="1400" dirty="0">
                <a:latin typeface="Montserrat Light"/>
              </a:rPr>
              <a:t>Junctions</a:t>
            </a:r>
          </a:p>
          <a:p>
            <a:pPr marL="342265" lvl="2" indent="-342265">
              <a:lnSpc>
                <a:spcPct val="100000"/>
              </a:lnSpc>
              <a:spcBef>
                <a:spcPts val="750"/>
              </a:spcBef>
              <a:buFont typeface="Arial" panose="020B0604020202020204" pitchFamily="34" charset="0"/>
              <a:buChar char="—"/>
            </a:pPr>
            <a:endParaRPr lang="sv-SE" sz="1400" dirty="0">
              <a:latin typeface="Montserrat Light"/>
            </a:endParaRPr>
          </a:p>
          <a:p>
            <a:pPr marL="0" indent="0">
              <a:buNone/>
            </a:pPr>
            <a:endParaRPr lang="sv-SE" dirty="0"/>
          </a:p>
          <a:p>
            <a:pPr marL="342265" indent="-342265"/>
            <a:endParaRPr lang="sv-SE" dirty="0"/>
          </a:p>
          <a:p>
            <a:pPr marL="0" indent="0">
              <a:buNone/>
            </a:pPr>
            <a:endParaRPr lang="sv-SE" dirty="0"/>
          </a:p>
        </p:txBody>
      </p:sp>
    </p:spTree>
    <p:extLst>
      <p:ext uri="{BB962C8B-B14F-4D97-AF65-F5344CB8AC3E}">
        <p14:creationId xmlns:p14="http://schemas.microsoft.com/office/powerpoint/2010/main" val="311577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noProof="0" dirty="0">
                <a:solidFill>
                  <a:schemeClr val="tx2"/>
                </a:solidFill>
              </a:rPr>
              <a:t>Contents</a:t>
            </a: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936665"/>
            <a:ext cx="7050515" cy="3651844"/>
          </a:xfrm>
        </p:spPr>
        <p:txBody>
          <a:bodyPr anchor="t">
            <a:normAutofit/>
          </a:bodyPr>
          <a:lstStyle/>
          <a:p>
            <a:pPr marL="342265" indent="-342265"/>
            <a:r>
              <a:rPr lang="sv-SE" sz="1600" dirty="0">
                <a:latin typeface="Montserrat Light"/>
              </a:rPr>
              <a:t>Existing situation on Wickham Market High Street</a:t>
            </a:r>
          </a:p>
          <a:p>
            <a:pPr marL="342265" indent="-342265"/>
            <a:endParaRPr lang="sv-SE" sz="1600" dirty="0">
              <a:latin typeface="Montserrat Light"/>
            </a:endParaRPr>
          </a:p>
          <a:p>
            <a:pPr marL="342265" indent="-342265"/>
            <a:r>
              <a:rPr lang="sv-SE" sz="1600" dirty="0">
                <a:latin typeface="Montserrat Light"/>
              </a:rPr>
              <a:t>Topographical survey and cross-section results</a:t>
            </a:r>
          </a:p>
          <a:p>
            <a:pPr marL="342265" indent="-342265"/>
            <a:endParaRPr lang="sv-SE" sz="1600" dirty="0">
              <a:latin typeface="Montserrat Light"/>
            </a:endParaRPr>
          </a:p>
          <a:p>
            <a:pPr marL="342265" indent="-342265"/>
            <a:r>
              <a:rPr lang="sv-SE" sz="1600" dirty="0">
                <a:latin typeface="Montserrat Light"/>
              </a:rPr>
              <a:t>Design considerations</a:t>
            </a:r>
          </a:p>
          <a:p>
            <a:pPr marL="342265" indent="-342265"/>
            <a:endParaRPr lang="sv-SE" sz="1600" dirty="0"/>
          </a:p>
          <a:p>
            <a:pPr marL="342265" indent="-342265"/>
            <a:r>
              <a:rPr lang="sv-SE" sz="1600" dirty="0">
                <a:latin typeface="Montserrat Light"/>
              </a:rPr>
              <a:t>Toolkit of potential measures</a:t>
            </a:r>
          </a:p>
          <a:p>
            <a:pPr marL="342265" indent="-342265"/>
            <a:endParaRPr lang="sv-SE" sz="1600" dirty="0"/>
          </a:p>
        </p:txBody>
      </p:sp>
    </p:spTree>
    <p:extLst>
      <p:ext uri="{BB962C8B-B14F-4D97-AF65-F5344CB8AC3E}">
        <p14:creationId xmlns:p14="http://schemas.microsoft.com/office/powerpoint/2010/main" val="247323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ECD211-CA15-4A55-8A02-3C098F07F7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0893" y="605409"/>
            <a:ext cx="3432787" cy="2241546"/>
          </a:xfrm>
          <a:prstGeom prst="rect">
            <a:avLst/>
          </a:prstGeom>
        </p:spPr>
      </p:pic>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dirty="0">
                <a:solidFill>
                  <a:schemeClr val="tx2"/>
                </a:solidFill>
              </a:rPr>
              <a:t>Village entry point</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3" y="837275"/>
            <a:ext cx="4545854" cy="3651844"/>
          </a:xfrm>
        </p:spPr>
        <p:txBody>
          <a:bodyPr anchor="t">
            <a:normAutofit/>
          </a:bodyPr>
          <a:lstStyle/>
          <a:p>
            <a:pPr marL="342265" indent="-342265"/>
            <a:r>
              <a:rPr lang="sv-SE" sz="1400" dirty="0">
                <a:latin typeface="Montserrat Light"/>
              </a:rPr>
              <a:t>Modest narrowing has a psychological effect without causing congestion</a:t>
            </a:r>
          </a:p>
          <a:p>
            <a:pPr marL="342265" indent="-342265"/>
            <a:r>
              <a:rPr lang="sv-SE" sz="1400" dirty="0">
                <a:latin typeface="Montserrat Light"/>
              </a:rPr>
              <a:t>Slight narrowing without obstructing traffic</a:t>
            </a:r>
            <a:endParaRPr lang="sv-SE" sz="1400" dirty="0"/>
          </a:p>
          <a:p>
            <a:pPr marL="342265" indent="-342265"/>
            <a:r>
              <a:rPr lang="sv-SE" sz="1400" dirty="0">
                <a:latin typeface="Montserrat Light"/>
              </a:rPr>
              <a:t>Speed repeater sign</a:t>
            </a:r>
            <a:endParaRPr lang="sv-SE" sz="1400" dirty="0"/>
          </a:p>
          <a:p>
            <a:pPr marL="342265" indent="-342265"/>
            <a:r>
              <a:rPr lang="sv-SE" sz="1400" dirty="0">
                <a:latin typeface="Montserrat Light"/>
              </a:rPr>
              <a:t>More characteristic village name sign</a:t>
            </a:r>
          </a:p>
          <a:p>
            <a:pPr marL="342265" indent="-342265"/>
            <a:r>
              <a:rPr lang="sv-SE" sz="1400" dirty="0">
                <a:latin typeface="Montserrat Light"/>
              </a:rPr>
              <a:t>Cycle-friendly village</a:t>
            </a:r>
          </a:p>
          <a:p>
            <a:pPr marL="342265" indent="-342265"/>
            <a:r>
              <a:rPr lang="sv-SE" sz="1400" dirty="0">
                <a:latin typeface="Montserrat Light"/>
              </a:rPr>
              <a:t>AECOM B1078 study states that a </a:t>
            </a:r>
            <a:br>
              <a:rPr lang="sv-SE" sz="1400" dirty="0">
                <a:latin typeface="Montserrat Light"/>
              </a:rPr>
            </a:br>
            <a:r>
              <a:rPr lang="sv-SE" sz="1400" dirty="0">
                <a:latin typeface="Montserrat Light"/>
              </a:rPr>
              <a:t>gateway feature is already proposed</a:t>
            </a:r>
            <a:br>
              <a:rPr lang="sv-SE" sz="1400" dirty="0">
                <a:latin typeface="Montserrat Light"/>
              </a:rPr>
            </a:br>
            <a:r>
              <a:rPr lang="sv-SE" sz="1400" dirty="0">
                <a:latin typeface="Montserrat Light"/>
              </a:rPr>
              <a:t>and is under discussion with SCC</a:t>
            </a:r>
            <a:endParaRPr lang="sv-SE" sz="1400" dirty="0"/>
          </a:p>
          <a:p>
            <a:pPr marL="0" indent="0">
              <a:buNone/>
            </a:pPr>
            <a:endParaRPr lang="sv-SE" dirty="0"/>
          </a:p>
          <a:p>
            <a:pPr marL="342265" indent="-342265"/>
            <a:endParaRPr lang="sv-SE" dirty="0"/>
          </a:p>
          <a:p>
            <a:pPr marL="0" indent="0">
              <a:buNone/>
            </a:pPr>
            <a:endParaRPr lang="sv-SE" dirty="0"/>
          </a:p>
        </p:txBody>
      </p:sp>
      <p:sp>
        <p:nvSpPr>
          <p:cNvPr id="8" name="Content Placeholder 6">
            <a:extLst>
              <a:ext uri="{FF2B5EF4-FFF2-40B4-BE49-F238E27FC236}">
                <a16:creationId xmlns:a16="http://schemas.microsoft.com/office/drawing/2014/main" id="{EA661FD3-E14A-4A0C-8785-A5A17F478ACB}"/>
              </a:ext>
            </a:extLst>
          </p:cNvPr>
          <p:cNvSpPr txBox="1">
            <a:spLocks/>
          </p:cNvSpPr>
          <p:nvPr/>
        </p:nvSpPr>
        <p:spPr>
          <a:xfrm>
            <a:off x="7687918" y="2846955"/>
            <a:ext cx="1456082" cy="223323"/>
          </a:xfrm>
          <a:prstGeom prst="rect">
            <a:avLst/>
          </a:prstGeom>
        </p:spPr>
        <p:txBody>
          <a:bodyPr anchor="t">
            <a:normAutofit fontScale="92500" lnSpcReduction="20000"/>
          </a:bodyPr>
          <a:lstStyle>
            <a:lvl1pPr marL="342892" indent="-342892" algn="l" defTabSz="685783" rtl="0" eaLnBrk="1" latinLnBrk="0" hangingPunct="1">
              <a:lnSpc>
                <a:spcPct val="100000"/>
              </a:lnSpc>
              <a:spcBef>
                <a:spcPts val="750"/>
              </a:spcBef>
              <a:buFont typeface="Arial" panose="020B0604020202020204" pitchFamily="34" charset="0"/>
              <a:buChar char="—"/>
              <a:defRPr lang="sv-SE" sz="1350" kern="1200" baseline="0" dirty="0" smtClean="0">
                <a:solidFill>
                  <a:schemeClr val="tx1"/>
                </a:solidFill>
                <a:latin typeface="Montserrat Light" panose="00000400000000000000"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100" i="1" dirty="0"/>
              <a:t>Traffic in Villages</a:t>
            </a:r>
          </a:p>
          <a:p>
            <a:pPr marL="342265" indent="-342265"/>
            <a:endParaRPr lang="en-GB" sz="1100" dirty="0"/>
          </a:p>
          <a:p>
            <a:pPr marL="0" indent="0">
              <a:buFont typeface="Arial" panose="020B0604020202020204" pitchFamily="34" charset="0"/>
              <a:buNone/>
            </a:pPr>
            <a:endParaRPr lang="en-GB" sz="1100" dirty="0"/>
          </a:p>
        </p:txBody>
      </p:sp>
      <p:sp>
        <p:nvSpPr>
          <p:cNvPr id="9" name="Content Placeholder 6">
            <a:extLst>
              <a:ext uri="{FF2B5EF4-FFF2-40B4-BE49-F238E27FC236}">
                <a16:creationId xmlns:a16="http://schemas.microsoft.com/office/drawing/2014/main" id="{45F02524-F25D-4B09-BC78-677ECD10DC2D}"/>
              </a:ext>
            </a:extLst>
          </p:cNvPr>
          <p:cNvSpPr txBox="1">
            <a:spLocks/>
          </p:cNvSpPr>
          <p:nvPr/>
        </p:nvSpPr>
        <p:spPr>
          <a:xfrm>
            <a:off x="1371622" y="6244048"/>
            <a:ext cx="1456082" cy="446646"/>
          </a:xfrm>
          <a:prstGeom prst="rect">
            <a:avLst/>
          </a:prstGeom>
        </p:spPr>
        <p:txBody>
          <a:bodyPr anchor="t">
            <a:normAutofit fontScale="62500" lnSpcReduction="20000"/>
          </a:bodyPr>
          <a:lstStyle>
            <a:lvl1pPr marL="342892" indent="-342892" algn="l" defTabSz="685783" rtl="0" eaLnBrk="1" latinLnBrk="0" hangingPunct="1">
              <a:lnSpc>
                <a:spcPct val="100000"/>
              </a:lnSpc>
              <a:spcBef>
                <a:spcPts val="750"/>
              </a:spcBef>
              <a:buFont typeface="Arial" panose="020B0604020202020204" pitchFamily="34" charset="0"/>
              <a:buChar char="—"/>
              <a:defRPr lang="sv-SE" sz="1350" kern="1200" baseline="0" dirty="0" smtClean="0">
                <a:solidFill>
                  <a:schemeClr val="tx1"/>
                </a:solidFill>
                <a:latin typeface="Montserrat Light" panose="00000400000000000000"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100" i="1" dirty="0"/>
              <a:t>https://documents.hants.gov.uk/transport-projects/BramshawTrafficCalmingpresentation.pdf</a:t>
            </a:r>
            <a:endParaRPr lang="en-GB" sz="1100" dirty="0"/>
          </a:p>
          <a:p>
            <a:pPr marL="0" indent="0">
              <a:buFont typeface="Arial" panose="020B0604020202020204" pitchFamily="34" charset="0"/>
              <a:buNone/>
            </a:pPr>
            <a:endParaRPr lang="en-GB" sz="1100" dirty="0"/>
          </a:p>
        </p:txBody>
      </p:sp>
      <p:pic>
        <p:nvPicPr>
          <p:cNvPr id="13" name="Picture 12">
            <a:extLst>
              <a:ext uri="{FF2B5EF4-FFF2-40B4-BE49-F238E27FC236}">
                <a16:creationId xmlns:a16="http://schemas.microsoft.com/office/drawing/2014/main" id="{028606CF-D55B-44BD-A8E0-274CDAA76ABB}"/>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6256592" y="3396597"/>
            <a:ext cx="2797088" cy="1456645"/>
          </a:xfrm>
          <a:prstGeom prst="rect">
            <a:avLst/>
          </a:prstGeom>
        </p:spPr>
      </p:pic>
      <p:pic>
        <p:nvPicPr>
          <p:cNvPr id="10" name="Picture 9" descr="Village gateway with combined chicane and hump upon entry, with speed limit.">
            <a:extLst>
              <a:ext uri="{FF2B5EF4-FFF2-40B4-BE49-F238E27FC236}">
                <a16:creationId xmlns:a16="http://schemas.microsoft.com/office/drawing/2014/main" id="{A5DC8D9A-EEE5-42A5-BD41-DA8B6F91C06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2986" y="3429000"/>
            <a:ext cx="2496845" cy="1456645"/>
          </a:xfrm>
          <a:prstGeom prst="rect">
            <a:avLst/>
          </a:prstGeom>
          <a:noFill/>
          <a:ln>
            <a:noFill/>
          </a:ln>
        </p:spPr>
      </p:pic>
      <p:pic>
        <p:nvPicPr>
          <p:cNvPr id="11" name="Picture 10" descr="Village gateway with village name on attractive gate feature.  Yellow bars and roundels are also on the road.">
            <a:extLst>
              <a:ext uri="{FF2B5EF4-FFF2-40B4-BE49-F238E27FC236}">
                <a16:creationId xmlns:a16="http://schemas.microsoft.com/office/drawing/2014/main" id="{CF0D72A0-146E-4EFF-8808-B3B543ED1DF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5688" y="5179562"/>
            <a:ext cx="2941615" cy="1403599"/>
          </a:xfrm>
          <a:prstGeom prst="rect">
            <a:avLst/>
          </a:prstGeom>
          <a:noFill/>
          <a:ln>
            <a:noFill/>
          </a:ln>
        </p:spPr>
      </p:pic>
      <p:pic>
        <p:nvPicPr>
          <p:cNvPr id="12" name="Picture 11">
            <a:extLst>
              <a:ext uri="{FF2B5EF4-FFF2-40B4-BE49-F238E27FC236}">
                <a16:creationId xmlns:a16="http://schemas.microsoft.com/office/drawing/2014/main" id="{595B7EE4-DA8A-43F2-AAED-20EC2152E1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1622" y="5179562"/>
            <a:ext cx="2541643" cy="1600031"/>
          </a:xfrm>
          <a:prstGeom prst="rect">
            <a:avLst/>
          </a:prstGeom>
        </p:spPr>
      </p:pic>
      <p:pic>
        <p:nvPicPr>
          <p:cNvPr id="5122" name="Picture 2" descr="Policies &amp; Forms @ Winslow Town Council">
            <a:extLst>
              <a:ext uri="{FF2B5EF4-FFF2-40B4-BE49-F238E27FC236}">
                <a16:creationId xmlns:a16="http://schemas.microsoft.com/office/drawing/2014/main" id="{EA982112-922D-40EE-8067-720C2D94C3B5}"/>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184365" y="3537398"/>
            <a:ext cx="1882555" cy="13037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elcome To Historic Rochester Sign Kent UK Stock Photo - Alamy">
            <a:extLst>
              <a:ext uri="{FF2B5EF4-FFF2-40B4-BE49-F238E27FC236}">
                <a16:creationId xmlns:a16="http://schemas.microsoft.com/office/drawing/2014/main" id="{31CCD89E-02F2-4803-A125-FCD59F00D48E}"/>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067967" y="5179562"/>
            <a:ext cx="1813018" cy="120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dirty="0">
                <a:solidFill>
                  <a:schemeClr val="tx2"/>
                </a:solidFill>
              </a:rPr>
              <a:t>Mock speed bump</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3" y="837275"/>
            <a:ext cx="5086612" cy="3651844"/>
          </a:xfrm>
        </p:spPr>
        <p:txBody>
          <a:bodyPr anchor="t">
            <a:normAutofit/>
          </a:bodyPr>
          <a:lstStyle/>
          <a:p>
            <a:pPr marL="342265" indent="-342265"/>
            <a:r>
              <a:rPr lang="sv-SE" sz="1400" dirty="0">
                <a:latin typeface="Montserrat Light"/>
              </a:rPr>
              <a:t>Psychological message to drivers to slow down</a:t>
            </a:r>
          </a:p>
          <a:p>
            <a:pPr marL="342265" indent="-342265"/>
            <a:endParaRPr lang="sv-SE" sz="1400" dirty="0">
              <a:latin typeface="Montserrat Light"/>
            </a:endParaRPr>
          </a:p>
          <a:p>
            <a:pPr marL="342265" indent="-342265"/>
            <a:r>
              <a:rPr lang="sv-SE" sz="1400" dirty="0">
                <a:latin typeface="Montserrat Light"/>
              </a:rPr>
              <a:t>Not a physical measure, so no noise or vibration</a:t>
            </a:r>
          </a:p>
          <a:p>
            <a:pPr marL="342265" indent="-342265"/>
            <a:endParaRPr lang="sv-SE" sz="1400" dirty="0">
              <a:latin typeface="Montserrat Light"/>
            </a:endParaRPr>
          </a:p>
          <a:p>
            <a:pPr marL="0" indent="0">
              <a:buNone/>
            </a:pPr>
            <a:endParaRPr lang="sv-SE" dirty="0"/>
          </a:p>
          <a:p>
            <a:pPr marL="342265" indent="-342265"/>
            <a:endParaRPr lang="sv-SE" dirty="0"/>
          </a:p>
          <a:p>
            <a:pPr marL="0" indent="0">
              <a:buNone/>
            </a:pPr>
            <a:endParaRPr lang="sv-SE" dirty="0"/>
          </a:p>
        </p:txBody>
      </p:sp>
      <p:sp>
        <p:nvSpPr>
          <p:cNvPr id="9" name="Content Placeholder 6">
            <a:extLst>
              <a:ext uri="{FF2B5EF4-FFF2-40B4-BE49-F238E27FC236}">
                <a16:creationId xmlns:a16="http://schemas.microsoft.com/office/drawing/2014/main" id="{45F02524-F25D-4B09-BC78-677ECD10DC2D}"/>
              </a:ext>
            </a:extLst>
          </p:cNvPr>
          <p:cNvSpPr txBox="1">
            <a:spLocks/>
          </p:cNvSpPr>
          <p:nvPr/>
        </p:nvSpPr>
        <p:spPr>
          <a:xfrm>
            <a:off x="1389822" y="6467371"/>
            <a:ext cx="1711186" cy="390629"/>
          </a:xfrm>
          <a:prstGeom prst="rect">
            <a:avLst/>
          </a:prstGeom>
        </p:spPr>
        <p:txBody>
          <a:bodyPr anchor="t">
            <a:normAutofit/>
          </a:bodyPr>
          <a:lstStyle>
            <a:lvl1pPr marL="342892" indent="-342892" algn="l" defTabSz="685783" rtl="0" eaLnBrk="1" latinLnBrk="0" hangingPunct="1">
              <a:lnSpc>
                <a:spcPct val="100000"/>
              </a:lnSpc>
              <a:spcBef>
                <a:spcPts val="750"/>
              </a:spcBef>
              <a:buFont typeface="Arial" panose="020B0604020202020204" pitchFamily="34" charset="0"/>
              <a:buChar char="—"/>
              <a:defRPr lang="sv-SE" sz="1350" kern="1200" baseline="0" dirty="0" smtClean="0">
                <a:solidFill>
                  <a:schemeClr val="tx1"/>
                </a:solidFill>
                <a:latin typeface="Montserrat Light" panose="00000400000000000000" pitchFamily="2" charset="0"/>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700" i="1" dirty="0"/>
              <a:t>https://99percentinvisible.org</a:t>
            </a:r>
            <a:endParaRPr lang="en-GB" sz="700" dirty="0"/>
          </a:p>
          <a:p>
            <a:pPr marL="0" indent="0">
              <a:buFont typeface="Arial" panose="020B0604020202020204" pitchFamily="34" charset="0"/>
              <a:buNone/>
            </a:pPr>
            <a:endParaRPr lang="en-GB" sz="1100" dirty="0"/>
          </a:p>
        </p:txBody>
      </p:sp>
      <p:pic>
        <p:nvPicPr>
          <p:cNvPr id="2050" name="Picture 2" descr="Speed Lump Optical Illusion Designed to Reduce Need for Bumps ...">
            <a:extLst>
              <a:ext uri="{FF2B5EF4-FFF2-40B4-BE49-F238E27FC236}">
                <a16:creationId xmlns:a16="http://schemas.microsoft.com/office/drawing/2014/main" id="{08CDF76B-A54B-4207-922B-128DBFA870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1267" y="1896508"/>
            <a:ext cx="2856251" cy="21421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ree UK Driver Theory Questions | Driving Tests">
            <a:extLst>
              <a:ext uri="{FF2B5EF4-FFF2-40B4-BE49-F238E27FC236}">
                <a16:creationId xmlns:a16="http://schemas.microsoft.com/office/drawing/2014/main" id="{653EA088-DBE5-42A8-A631-9316DE0385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77143" y="3624210"/>
            <a:ext cx="45720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dirty="0">
                <a:solidFill>
                  <a:schemeClr val="tx2"/>
                </a:solidFill>
              </a:rPr>
              <a:t>Pedestrian Crossings</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3" y="837275"/>
            <a:ext cx="5086612" cy="3651844"/>
          </a:xfrm>
        </p:spPr>
        <p:txBody>
          <a:bodyPr anchor="t">
            <a:normAutofit/>
          </a:bodyPr>
          <a:lstStyle/>
          <a:p>
            <a:pPr marL="342265" indent="-342265"/>
            <a:r>
              <a:rPr lang="sv-SE" sz="1400" dirty="0">
                <a:latin typeface="Montserrat Light"/>
              </a:rPr>
              <a:t>Dedicated crossing point with pedestrian priority</a:t>
            </a:r>
          </a:p>
          <a:p>
            <a:pPr marL="342265" indent="-342265"/>
            <a:endParaRPr lang="sv-SE" sz="1400" dirty="0">
              <a:latin typeface="Montserrat Light"/>
            </a:endParaRPr>
          </a:p>
          <a:p>
            <a:pPr marL="342265" indent="-342265"/>
            <a:r>
              <a:rPr lang="sv-SE" sz="1400" dirty="0">
                <a:latin typeface="Montserrat Light"/>
              </a:rPr>
              <a:t>Not a physical measure, so no noise/vibration</a:t>
            </a:r>
          </a:p>
          <a:p>
            <a:pPr marL="342265" indent="-342265"/>
            <a:endParaRPr lang="sv-SE" sz="1400" dirty="0">
              <a:latin typeface="Montserrat Light"/>
            </a:endParaRPr>
          </a:p>
          <a:p>
            <a:pPr marL="342265" indent="-342265"/>
            <a:endParaRPr lang="sv-SE" sz="1400" dirty="0">
              <a:latin typeface="Montserrat Light"/>
            </a:endParaRPr>
          </a:p>
          <a:p>
            <a:pPr marL="342265" indent="-342265"/>
            <a:endParaRPr lang="sv-SE" sz="1400" dirty="0">
              <a:latin typeface="Montserrat Light"/>
            </a:endParaRPr>
          </a:p>
          <a:p>
            <a:pPr marL="342265" indent="-342265"/>
            <a:endParaRPr lang="sv-SE" sz="1400" dirty="0">
              <a:latin typeface="Montserrat Light"/>
            </a:endParaRPr>
          </a:p>
          <a:p>
            <a:pPr marL="0" indent="0">
              <a:buNone/>
            </a:pPr>
            <a:endParaRPr lang="sv-SE" dirty="0"/>
          </a:p>
          <a:p>
            <a:pPr marL="342265" indent="-342265"/>
            <a:endParaRPr lang="sv-SE" dirty="0"/>
          </a:p>
          <a:p>
            <a:pPr marL="0" indent="0">
              <a:buNone/>
            </a:pPr>
            <a:endParaRPr lang="sv-SE" dirty="0"/>
          </a:p>
        </p:txBody>
      </p:sp>
      <p:pic>
        <p:nvPicPr>
          <p:cNvPr id="12289" name="Picture 14" descr="Zebra Crossing">
            <a:extLst>
              <a:ext uri="{FF2B5EF4-FFF2-40B4-BE49-F238E27FC236}">
                <a16:creationId xmlns:a16="http://schemas.microsoft.com/office/drawing/2014/main" id="{BE926E7E-5723-40DB-9DB0-3E15D92685B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52787" y="3984255"/>
            <a:ext cx="4579292" cy="21635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DEA79BD-ECF4-4DED-BF1F-E3D70853632E}"/>
              </a:ext>
            </a:extLst>
          </p:cNvPr>
          <p:cNvSpPr>
            <a:spLocks noChangeArrowheads="1"/>
          </p:cNvSpPr>
          <p:nvPr/>
        </p:nvSpPr>
        <p:spPr bwMode="auto">
          <a:xfrm>
            <a:off x="1304925" y="67655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a:t>
            </a:r>
            <a:r>
              <a:rPr kumimoji="0" lang="en-GB"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https://www.trafficchoices.co.uk/somerset/traffic-schemes/zebra-crossing.shtml</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2293" name="Picture 5" descr="Quarter of Britons don't know what a zebra crossing looks like | inews">
            <a:extLst>
              <a:ext uri="{FF2B5EF4-FFF2-40B4-BE49-F238E27FC236}">
                <a16:creationId xmlns:a16="http://schemas.microsoft.com/office/drawing/2014/main" id="{73C59494-C6FF-4A2B-AB29-154B87CC7F9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91974" y="4110466"/>
            <a:ext cx="2753952" cy="18326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9B6B70C-281B-46D0-9DE5-67EE7B41DA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98349" y="1944955"/>
            <a:ext cx="3398142" cy="1730411"/>
          </a:xfrm>
          <a:prstGeom prst="rect">
            <a:avLst/>
          </a:prstGeom>
        </p:spPr>
      </p:pic>
      <p:pic>
        <p:nvPicPr>
          <p:cNvPr id="9" name="Picture 19" descr="DS.118 Build Outs">
            <a:extLst>
              <a:ext uri="{FF2B5EF4-FFF2-40B4-BE49-F238E27FC236}">
                <a16:creationId xmlns:a16="http://schemas.microsoft.com/office/drawing/2014/main" id="{341D772E-FED7-4286-BA10-0B6A13C04CC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656162" y="1910104"/>
            <a:ext cx="3801974" cy="187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47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rmAutofit/>
          </a:bodyPr>
          <a:lstStyle/>
          <a:p>
            <a:r>
              <a:rPr lang="en-GB" dirty="0">
                <a:solidFill>
                  <a:schemeClr val="tx2"/>
                </a:solidFill>
              </a:rPr>
              <a:t>Pedestrian Refuge Island</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837275"/>
            <a:ext cx="7100212" cy="2407851"/>
          </a:xfrm>
        </p:spPr>
        <p:txBody>
          <a:bodyPr anchor="t">
            <a:normAutofit/>
          </a:bodyPr>
          <a:lstStyle/>
          <a:p>
            <a:pPr marL="342265" indent="-342265"/>
            <a:r>
              <a:rPr lang="sv-SE" sz="1600" dirty="0">
                <a:latin typeface="Montserrat Light"/>
              </a:rPr>
              <a:t>Improvement for pedestrians:</a:t>
            </a:r>
          </a:p>
          <a:p>
            <a:pPr marL="856601" lvl="2" indent="-342265"/>
            <a:r>
              <a:rPr lang="sv-SE" sz="1600" dirty="0">
                <a:latin typeface="Montserrat Light"/>
              </a:rPr>
              <a:t>Narrower road therefore less distance to cross</a:t>
            </a:r>
          </a:p>
          <a:p>
            <a:pPr marL="856601" lvl="2" indent="-342265"/>
            <a:r>
              <a:rPr lang="sv-SE" sz="1600" dirty="0">
                <a:latin typeface="Montserrat Light"/>
              </a:rPr>
              <a:t>Easier to find gaps in traffic: only cross one lane at a time</a:t>
            </a:r>
          </a:p>
          <a:p>
            <a:pPr marL="0" indent="0">
              <a:buNone/>
            </a:pPr>
            <a:endParaRPr lang="sv-SE" dirty="0"/>
          </a:p>
          <a:p>
            <a:pPr marL="342265" indent="-342265"/>
            <a:endParaRPr lang="sv-SE" dirty="0"/>
          </a:p>
          <a:p>
            <a:pPr marL="0" indent="0">
              <a:buNone/>
            </a:pPr>
            <a:endParaRPr lang="sv-SE" dirty="0"/>
          </a:p>
        </p:txBody>
      </p:sp>
      <p:pic>
        <p:nvPicPr>
          <p:cNvPr id="1026" name="Picture 15" descr="Pedestrian refuge island">
            <a:extLst>
              <a:ext uri="{FF2B5EF4-FFF2-40B4-BE49-F238E27FC236}">
                <a16:creationId xmlns:a16="http://schemas.microsoft.com/office/drawing/2014/main" id="{D666E327-120B-4481-901A-2166BEA456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2618" y="2152278"/>
            <a:ext cx="4685438" cy="1946672"/>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6" descr="refuge island bollard">
            <a:extLst>
              <a:ext uri="{FF2B5EF4-FFF2-40B4-BE49-F238E27FC236}">
                <a16:creationId xmlns:a16="http://schemas.microsoft.com/office/drawing/2014/main" id="{750AE809-E940-49E9-BB60-D78D360085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6268" y="4281058"/>
            <a:ext cx="3883843" cy="25406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680007-B5F3-41CC-A1A8-73604F41EEAE}"/>
              </a:ext>
            </a:extLst>
          </p:cNvPr>
          <p:cNvSpPr>
            <a:spLocks noChangeArrowheads="1"/>
          </p:cNvSpPr>
          <p:nvPr/>
        </p:nvSpPr>
        <p:spPr bwMode="auto">
          <a:xfrm>
            <a:off x="6117995" y="2860775"/>
            <a:ext cx="29619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ea typeface="Calibri" panose="020F0502020204030204" pitchFamily="34" charset="0"/>
                <a:cs typeface="Arial" panose="020B0604020202020204" pitchFamily="34" charset="0"/>
              </a:rPr>
              <a:t>Source: </a:t>
            </a:r>
            <a:r>
              <a:rPr kumimoji="0" lang="en-GB"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https://www.trafficchoices.co.uk/somerset/traffic-schemes/zebra-crossing.shtml</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C99EC2DD-A7B6-48CA-9D0C-6A75A0BF8E1B}"/>
              </a:ext>
            </a:extLst>
          </p:cNvPr>
          <p:cNvSpPr>
            <a:spLocks noChangeArrowheads="1"/>
          </p:cNvSpPr>
          <p:nvPr/>
        </p:nvSpPr>
        <p:spPr bwMode="auto">
          <a:xfrm>
            <a:off x="1743959" y="5551398"/>
            <a:ext cx="34623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a:t>
            </a:r>
            <a:r>
              <a:rPr kumimoji="0" lang="en-GB"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https://www.trafficchoices.co.uk/somerset/traffic-schemes/zebra-crossing.shtml</a:t>
            </a:r>
            <a:r>
              <a:rPr kumimoji="0" lang="en-GB" altLang="en-US" sz="800" b="0" i="0" u="none" strike="noStrike" cap="none" normalizeH="0" baseline="0" dirty="0">
                <a:ln>
                  <a:noFill/>
                </a:ln>
                <a:solidFill>
                  <a:schemeClr val="tx1"/>
                </a:solidFill>
                <a:effectLst/>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554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dirty="0">
                <a:solidFill>
                  <a:schemeClr val="tx2"/>
                </a:solidFill>
              </a:rPr>
              <a:t>Build-out with informal crossing</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837275"/>
            <a:ext cx="7100212" cy="2407851"/>
          </a:xfrm>
        </p:spPr>
        <p:txBody>
          <a:bodyPr anchor="t">
            <a:normAutofit/>
          </a:bodyPr>
          <a:lstStyle/>
          <a:p>
            <a:pPr marL="342265" indent="-342265"/>
            <a:r>
              <a:rPr lang="sv-SE" sz="1600" dirty="0">
                <a:latin typeface="Montserrat Light"/>
              </a:rPr>
              <a:t>Narrowing has a psychological effect on speed</a:t>
            </a:r>
            <a:br>
              <a:rPr lang="sv-SE" sz="1600" dirty="0">
                <a:latin typeface="Montserrat Light"/>
              </a:rPr>
            </a:br>
            <a:r>
              <a:rPr lang="sv-SE" sz="1600" dirty="0">
                <a:latin typeface="Montserrat Light"/>
              </a:rPr>
              <a:t>(and may require one vehicle to wait, depending on size)</a:t>
            </a:r>
          </a:p>
          <a:p>
            <a:pPr marL="342265" indent="-342265"/>
            <a:r>
              <a:rPr lang="sv-SE" sz="1600" dirty="0">
                <a:latin typeface="Montserrat Light"/>
              </a:rPr>
              <a:t>Improvement for pedestrians:</a:t>
            </a:r>
          </a:p>
          <a:p>
            <a:pPr marL="856601" lvl="2" indent="-342265"/>
            <a:r>
              <a:rPr lang="sv-SE" sz="1600" dirty="0">
                <a:latin typeface="Montserrat Light"/>
              </a:rPr>
              <a:t>Narrower road, therefore less distance to cross</a:t>
            </a:r>
          </a:p>
          <a:p>
            <a:pPr marL="856601" lvl="2" indent="-342265"/>
            <a:r>
              <a:rPr lang="sv-SE" sz="1600" dirty="0">
                <a:latin typeface="Montserrat Light"/>
              </a:rPr>
              <a:t>Depending on width, only one vehicle may be able to pass at a time, therefore easier for pedestrians to find gaps in traffic</a:t>
            </a:r>
          </a:p>
          <a:p>
            <a:pPr marL="0" indent="0">
              <a:buNone/>
            </a:pPr>
            <a:endParaRPr lang="sv-SE" dirty="0"/>
          </a:p>
          <a:p>
            <a:pPr marL="342265" indent="-342265"/>
            <a:endParaRPr lang="sv-SE" dirty="0"/>
          </a:p>
          <a:p>
            <a:pPr marL="0" indent="0">
              <a:buNone/>
            </a:pPr>
            <a:endParaRPr lang="sv-SE" dirty="0"/>
          </a:p>
        </p:txBody>
      </p:sp>
      <p:sp>
        <p:nvSpPr>
          <p:cNvPr id="11" name="Rectangle 12">
            <a:extLst>
              <a:ext uri="{FF2B5EF4-FFF2-40B4-BE49-F238E27FC236}">
                <a16:creationId xmlns:a16="http://schemas.microsoft.com/office/drawing/2014/main" id="{25651372-CBD3-43ED-9195-0CD02B251A6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 name="Picture 19">
            <a:extLst>
              <a:ext uri="{FF2B5EF4-FFF2-40B4-BE49-F238E27FC236}">
                <a16:creationId xmlns:a16="http://schemas.microsoft.com/office/drawing/2014/main" id="{16B656F8-5D77-43F3-AAA1-71A4A67BE4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0991" y="4708108"/>
            <a:ext cx="2675058" cy="2043015"/>
          </a:xfrm>
          <a:prstGeom prst="rect">
            <a:avLst/>
          </a:prstGeom>
        </p:spPr>
      </p:pic>
      <p:pic>
        <p:nvPicPr>
          <p:cNvPr id="1043" name="Picture 19" descr="DS.118 Build Outs">
            <a:extLst>
              <a:ext uri="{FF2B5EF4-FFF2-40B4-BE49-F238E27FC236}">
                <a16:creationId xmlns:a16="http://schemas.microsoft.com/office/drawing/2014/main" id="{9DC04F71-BCEB-4FC1-9D74-2A27C03AFE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23183" y="2676961"/>
            <a:ext cx="4410331" cy="1871827"/>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arriageway Details 2.00">
            <a:extLst>
              <a:ext uri="{FF2B5EF4-FFF2-40B4-BE49-F238E27FC236}">
                <a16:creationId xmlns:a16="http://schemas.microsoft.com/office/drawing/2014/main" id="{D3ADAC25-FAD5-437D-B3B7-431A8ABA668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3099" y="4708109"/>
            <a:ext cx="3081267" cy="20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5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dirty="0">
                <a:solidFill>
                  <a:schemeClr val="tx2"/>
                </a:solidFill>
              </a:rPr>
              <a:t>Build-out with informal crossing</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837275"/>
            <a:ext cx="7100212" cy="2407851"/>
          </a:xfrm>
        </p:spPr>
        <p:txBody>
          <a:bodyPr anchor="t">
            <a:normAutofit/>
          </a:bodyPr>
          <a:lstStyle/>
          <a:p>
            <a:pPr marL="342265" indent="-342265"/>
            <a:r>
              <a:rPr lang="sv-SE" sz="1600" dirty="0">
                <a:latin typeface="Montserrat Light"/>
              </a:rPr>
              <a:t>Narrowing has a psychological effect on speed</a:t>
            </a:r>
            <a:br>
              <a:rPr lang="sv-SE" sz="1600" dirty="0">
                <a:latin typeface="Montserrat Light"/>
              </a:rPr>
            </a:br>
            <a:r>
              <a:rPr lang="sv-SE" sz="1600" dirty="0">
                <a:latin typeface="Montserrat Light"/>
              </a:rPr>
              <a:t>(and may require one vehicle to wait, depending on size)</a:t>
            </a:r>
          </a:p>
          <a:p>
            <a:pPr marL="342265" indent="-342265"/>
            <a:r>
              <a:rPr lang="sv-SE" sz="1600" dirty="0">
                <a:latin typeface="Montserrat Light"/>
              </a:rPr>
              <a:t>Improvement for pedestrians:</a:t>
            </a:r>
          </a:p>
          <a:p>
            <a:pPr marL="856601" lvl="2" indent="-342265"/>
            <a:r>
              <a:rPr lang="sv-SE" sz="1600" dirty="0">
                <a:latin typeface="Montserrat Light"/>
              </a:rPr>
              <a:t>Narrower road, therefore less distance to cross</a:t>
            </a:r>
          </a:p>
          <a:p>
            <a:pPr marL="856601" lvl="2" indent="-342265"/>
            <a:r>
              <a:rPr lang="sv-SE" sz="1600" dirty="0">
                <a:latin typeface="Montserrat Light"/>
              </a:rPr>
              <a:t>Depending on width, only one vehicle may be able to pass at a time, therefore easier for pedestrians to find gaps in traffic</a:t>
            </a:r>
          </a:p>
          <a:p>
            <a:pPr marL="0" indent="0">
              <a:buNone/>
            </a:pPr>
            <a:endParaRPr lang="sv-SE" dirty="0"/>
          </a:p>
          <a:p>
            <a:pPr marL="342265" indent="-342265"/>
            <a:endParaRPr lang="sv-SE" dirty="0"/>
          </a:p>
          <a:p>
            <a:pPr marL="0" indent="0">
              <a:buNone/>
            </a:pPr>
            <a:endParaRPr lang="sv-SE" dirty="0"/>
          </a:p>
        </p:txBody>
      </p:sp>
      <p:sp>
        <p:nvSpPr>
          <p:cNvPr id="11" name="Rectangle 12">
            <a:extLst>
              <a:ext uri="{FF2B5EF4-FFF2-40B4-BE49-F238E27FC236}">
                <a16:creationId xmlns:a16="http://schemas.microsoft.com/office/drawing/2014/main" id="{25651372-CBD3-43ED-9195-0CD02B251A6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BA9E5EEA-3FD6-465C-B334-619C47CBB4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6162" y="2604299"/>
            <a:ext cx="3284836" cy="1993125"/>
          </a:xfrm>
          <a:prstGeom prst="rect">
            <a:avLst/>
          </a:prstGeom>
        </p:spPr>
      </p:pic>
      <p:pic>
        <p:nvPicPr>
          <p:cNvPr id="9" name="Picture 8">
            <a:extLst>
              <a:ext uri="{FF2B5EF4-FFF2-40B4-BE49-F238E27FC236}">
                <a16:creationId xmlns:a16="http://schemas.microsoft.com/office/drawing/2014/main" id="{1E67A853-9DA1-4984-B098-CF714F268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3842" y="4703628"/>
            <a:ext cx="3087696" cy="2075802"/>
          </a:xfrm>
          <a:prstGeom prst="rect">
            <a:avLst/>
          </a:prstGeom>
        </p:spPr>
      </p:pic>
      <p:pic>
        <p:nvPicPr>
          <p:cNvPr id="10" name="Picture 6" descr="Craic On » What's the point of an Uncontrolled Crossing Point?">
            <a:extLst>
              <a:ext uri="{FF2B5EF4-FFF2-40B4-BE49-F238E27FC236}">
                <a16:creationId xmlns:a16="http://schemas.microsoft.com/office/drawing/2014/main" id="{5D221B86-8C8D-418E-98D2-15445A177F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9567" y="4695239"/>
            <a:ext cx="2778026" cy="20835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osain Climate 🌍 on Twitter: &quot;As well as pinching cyclists, the ...">
            <a:extLst>
              <a:ext uri="{FF2B5EF4-FFF2-40B4-BE49-F238E27FC236}">
                <a16:creationId xmlns:a16="http://schemas.microsoft.com/office/drawing/2014/main" id="{2EB4032C-D036-4531-A057-40B3F83D5AA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7979" y="2562354"/>
            <a:ext cx="3074866" cy="204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92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rmAutofit/>
          </a:bodyPr>
          <a:lstStyle/>
          <a:p>
            <a:r>
              <a:rPr lang="en-GB" dirty="0">
                <a:solidFill>
                  <a:schemeClr val="tx2"/>
                </a:solidFill>
              </a:rPr>
              <a:t>Flexible Kerbside Parking with coloured surface treatment</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1021149"/>
            <a:ext cx="7100212" cy="2407851"/>
          </a:xfrm>
        </p:spPr>
        <p:txBody>
          <a:bodyPr anchor="t">
            <a:normAutofit/>
          </a:bodyPr>
          <a:lstStyle/>
          <a:p>
            <a:pPr marL="342265" indent="-342265"/>
            <a:r>
              <a:rPr lang="sv-SE" sz="1600" dirty="0">
                <a:latin typeface="Montserrat Light"/>
              </a:rPr>
              <a:t>Use of overrunnable footways indicated by a change of surface material</a:t>
            </a:r>
          </a:p>
          <a:p>
            <a:pPr marL="0" indent="0">
              <a:buNone/>
            </a:pPr>
            <a:endParaRPr lang="sv-SE" dirty="0"/>
          </a:p>
          <a:p>
            <a:pPr marL="342265" indent="-342265"/>
            <a:endParaRPr lang="sv-SE" dirty="0"/>
          </a:p>
          <a:p>
            <a:pPr marL="0" indent="0">
              <a:buNone/>
            </a:pPr>
            <a:endParaRPr lang="sv-SE" dirty="0"/>
          </a:p>
        </p:txBody>
      </p:sp>
      <p:sp>
        <p:nvSpPr>
          <p:cNvPr id="3" name="Rectangle 2">
            <a:extLst>
              <a:ext uri="{FF2B5EF4-FFF2-40B4-BE49-F238E27FC236}">
                <a16:creationId xmlns:a16="http://schemas.microsoft.com/office/drawing/2014/main" id="{29A33155-369D-4EE0-98D1-F2A9A07CB21C}"/>
              </a:ext>
            </a:extLst>
          </p:cNvPr>
          <p:cNvSpPr>
            <a:spLocks noChangeArrowheads="1"/>
          </p:cNvSpPr>
          <p:nvPr/>
        </p:nvSpPr>
        <p:spPr bwMode="auto">
          <a:xfrm>
            <a:off x="7202586" y="2349619"/>
            <a:ext cx="5608440" cy="30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Rectangle 2">
            <a:extLst>
              <a:ext uri="{FF2B5EF4-FFF2-40B4-BE49-F238E27FC236}">
                <a16:creationId xmlns:a16="http://schemas.microsoft.com/office/drawing/2014/main" id="{1C207E5D-207B-4407-8990-296A31721F27}"/>
              </a:ext>
            </a:extLst>
          </p:cNvPr>
          <p:cNvSpPr>
            <a:spLocks noChangeArrowheads="1"/>
          </p:cNvSpPr>
          <p:nvPr/>
        </p:nvSpPr>
        <p:spPr bwMode="auto">
          <a:xfrm>
            <a:off x="1857375" y="1892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a:extLst>
              <a:ext uri="{FF2B5EF4-FFF2-40B4-BE49-F238E27FC236}">
                <a16:creationId xmlns:a16="http://schemas.microsoft.com/office/drawing/2014/main" id="{1B032960-3821-4C8F-94BA-51967E4629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2134" y="4876801"/>
            <a:ext cx="3803636" cy="1843586"/>
          </a:xfrm>
          <a:prstGeom prst="rect">
            <a:avLst/>
          </a:prstGeom>
        </p:spPr>
      </p:pic>
      <p:pic>
        <p:nvPicPr>
          <p:cNvPr id="14" name="Picture 13">
            <a:extLst>
              <a:ext uri="{FF2B5EF4-FFF2-40B4-BE49-F238E27FC236}">
                <a16:creationId xmlns:a16="http://schemas.microsoft.com/office/drawing/2014/main" id="{C635F84F-71DE-44D9-8E64-46539C0425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3049" y="4876801"/>
            <a:ext cx="3722779" cy="1878129"/>
          </a:xfrm>
          <a:prstGeom prst="rect">
            <a:avLst/>
          </a:prstGeom>
        </p:spPr>
      </p:pic>
      <p:sp>
        <p:nvSpPr>
          <p:cNvPr id="8" name="TextBox 7">
            <a:extLst>
              <a:ext uri="{FF2B5EF4-FFF2-40B4-BE49-F238E27FC236}">
                <a16:creationId xmlns:a16="http://schemas.microsoft.com/office/drawing/2014/main" id="{33C7F8E8-866A-4759-BFD3-7407AFDE76D3}"/>
              </a:ext>
            </a:extLst>
          </p:cNvPr>
          <p:cNvSpPr txBox="1"/>
          <p:nvPr/>
        </p:nvSpPr>
        <p:spPr>
          <a:xfrm>
            <a:off x="1362135" y="4552950"/>
            <a:ext cx="7324666" cy="369332"/>
          </a:xfrm>
          <a:prstGeom prst="rect">
            <a:avLst/>
          </a:prstGeom>
          <a:noFill/>
        </p:spPr>
        <p:txBody>
          <a:bodyPr wrap="square" rtlCol="0">
            <a:spAutoFit/>
          </a:bodyPr>
          <a:lstStyle/>
          <a:p>
            <a:r>
              <a:rPr lang="en-GB" dirty="0"/>
              <a:t>Before				    After</a:t>
            </a:r>
          </a:p>
        </p:txBody>
      </p:sp>
      <p:pic>
        <p:nvPicPr>
          <p:cNvPr id="9" name="Picture 8">
            <a:extLst>
              <a:ext uri="{FF2B5EF4-FFF2-40B4-BE49-F238E27FC236}">
                <a16:creationId xmlns:a16="http://schemas.microsoft.com/office/drawing/2014/main" id="{9ADDA2BA-24C9-40D2-8674-EC97858AEB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9550" y="1539167"/>
            <a:ext cx="3268860" cy="2969215"/>
          </a:xfrm>
          <a:prstGeom prst="rect">
            <a:avLst/>
          </a:prstGeom>
        </p:spPr>
      </p:pic>
      <p:sp>
        <p:nvSpPr>
          <p:cNvPr id="10" name="Arrow: Right 9">
            <a:extLst>
              <a:ext uri="{FF2B5EF4-FFF2-40B4-BE49-F238E27FC236}">
                <a16:creationId xmlns:a16="http://schemas.microsoft.com/office/drawing/2014/main" id="{56F4BFD2-89D0-42E5-9C55-80F01BE38509}"/>
              </a:ext>
            </a:extLst>
          </p:cNvPr>
          <p:cNvSpPr/>
          <p:nvPr/>
        </p:nvSpPr>
        <p:spPr>
          <a:xfrm>
            <a:off x="4732383" y="5589086"/>
            <a:ext cx="947769" cy="464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268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rmAutofit/>
          </a:bodyPr>
          <a:lstStyle/>
          <a:p>
            <a:r>
              <a:rPr lang="en-GB" dirty="0">
                <a:solidFill>
                  <a:schemeClr val="tx2"/>
                </a:solidFill>
              </a:rPr>
              <a:t>Neighbourhood Square – Landscaping and Planting</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837275"/>
            <a:ext cx="7100212" cy="2407851"/>
          </a:xfrm>
        </p:spPr>
        <p:txBody>
          <a:bodyPr anchor="t">
            <a:normAutofit/>
          </a:bodyPr>
          <a:lstStyle/>
          <a:p>
            <a:pPr marL="342265" indent="-342265"/>
            <a:r>
              <a:rPr lang="sv-SE" sz="1600" dirty="0">
                <a:latin typeface="Montserrat Light"/>
              </a:rPr>
              <a:t>Improvement for pedestrians:</a:t>
            </a:r>
          </a:p>
          <a:p>
            <a:pPr marL="856601" lvl="2" indent="-342265"/>
            <a:r>
              <a:rPr lang="sv-SE" sz="1600" dirty="0">
                <a:latin typeface="Montserrat Light"/>
              </a:rPr>
              <a:t>Provision of benches and planting to enhance the pedestrian feel of the space, making it more welcoming and attractive</a:t>
            </a:r>
          </a:p>
          <a:p>
            <a:pPr marL="856601" lvl="2" indent="-342265"/>
            <a:r>
              <a:rPr lang="sv-SE" sz="1600" dirty="0">
                <a:latin typeface="Montserrat Light"/>
              </a:rPr>
              <a:t>Provides spaces for elderly or disabled to stop and rest</a:t>
            </a:r>
          </a:p>
          <a:p>
            <a:pPr marL="856601" lvl="2" indent="-342265"/>
            <a:r>
              <a:rPr lang="sv-SE" sz="1600" dirty="0">
                <a:latin typeface="Montserrat Light"/>
              </a:rPr>
              <a:t>Narrower road therefore less distance to cross</a:t>
            </a:r>
          </a:p>
          <a:p>
            <a:pPr marL="0" indent="0">
              <a:buNone/>
            </a:pPr>
            <a:endParaRPr lang="sv-SE" dirty="0"/>
          </a:p>
          <a:p>
            <a:pPr marL="342265" indent="-342265"/>
            <a:endParaRPr lang="sv-SE" dirty="0"/>
          </a:p>
          <a:p>
            <a:pPr marL="0" indent="0">
              <a:buNone/>
            </a:pPr>
            <a:endParaRPr lang="sv-SE" dirty="0"/>
          </a:p>
        </p:txBody>
      </p:sp>
      <p:sp>
        <p:nvSpPr>
          <p:cNvPr id="3" name="Rectangle 2">
            <a:extLst>
              <a:ext uri="{FF2B5EF4-FFF2-40B4-BE49-F238E27FC236}">
                <a16:creationId xmlns:a16="http://schemas.microsoft.com/office/drawing/2014/main" id="{29A33155-369D-4EE0-98D1-F2A9A07CB21C}"/>
              </a:ext>
            </a:extLst>
          </p:cNvPr>
          <p:cNvSpPr>
            <a:spLocks noChangeArrowheads="1"/>
          </p:cNvSpPr>
          <p:nvPr/>
        </p:nvSpPr>
        <p:spPr bwMode="auto">
          <a:xfrm>
            <a:off x="7202586" y="2349619"/>
            <a:ext cx="5608440" cy="30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EFD4FF09-8AA3-4766-9720-51810D0C02B0}"/>
              </a:ext>
            </a:extLst>
          </p:cNvPr>
          <p:cNvSpPr>
            <a:spLocks noChangeArrowheads="1"/>
          </p:cNvSpPr>
          <p:nvPr/>
        </p:nvSpPr>
        <p:spPr bwMode="auto">
          <a:xfrm rot="10800000" flipV="1">
            <a:off x="8094302" y="3991102"/>
            <a:ext cx="9875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a:t>
            </a: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https://cyclingsolutions.info/traffic-calming/</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4" descr="Mini-Hollands, London / Active Design Principles | Essex Design Guide">
            <a:extLst>
              <a:ext uri="{FF2B5EF4-FFF2-40B4-BE49-F238E27FC236}">
                <a16:creationId xmlns:a16="http://schemas.microsoft.com/office/drawing/2014/main" id="{089B1263-AA5D-4984-9CDC-9D87F2ABDBF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56162" y="2375915"/>
            <a:ext cx="2963893" cy="1950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a:extLst>
              <a:ext uri="{FF2B5EF4-FFF2-40B4-BE49-F238E27FC236}">
                <a16:creationId xmlns:a16="http://schemas.microsoft.com/office/drawing/2014/main" id="{AF39BC2A-400D-497B-A7DD-893266AE63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02950" y="2375915"/>
            <a:ext cx="3291352" cy="4266337"/>
          </a:xfrm>
          <a:prstGeom prst="rect">
            <a:avLst/>
          </a:prstGeom>
          <a:noFill/>
          <a:ln cap="flat">
            <a:noFill/>
          </a:ln>
        </p:spPr>
      </p:pic>
      <p:pic>
        <p:nvPicPr>
          <p:cNvPr id="3073" name="Picture 23">
            <a:extLst>
              <a:ext uri="{FF2B5EF4-FFF2-40B4-BE49-F238E27FC236}">
                <a16:creationId xmlns:a16="http://schemas.microsoft.com/office/drawing/2014/main" id="{CDAC22D2-7891-41CD-8CB6-E615DD0A9A9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56163" y="4421989"/>
            <a:ext cx="2963892" cy="222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50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dirty="0">
                <a:solidFill>
                  <a:schemeClr val="tx2"/>
                </a:solidFill>
              </a:rPr>
              <a:t>Green build-out</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837275"/>
            <a:ext cx="6938961" cy="3347099"/>
          </a:xfrm>
        </p:spPr>
        <p:txBody>
          <a:bodyPr anchor="t">
            <a:normAutofit/>
          </a:bodyPr>
          <a:lstStyle/>
          <a:p>
            <a:pPr marL="342265" indent="-342265"/>
            <a:r>
              <a:rPr lang="sv-SE" sz="1400" dirty="0">
                <a:latin typeface="Montserrat Light"/>
              </a:rPr>
              <a:t>Protects blind accesses (left-hand side of picture)</a:t>
            </a:r>
            <a:endParaRPr lang="sv-SE" sz="1400" dirty="0"/>
          </a:p>
          <a:p>
            <a:pPr marL="342265" indent="-342265"/>
            <a:r>
              <a:rPr lang="sv-SE" sz="1400" dirty="0">
                <a:latin typeface="Montserrat Light"/>
              </a:rPr>
              <a:t>Filled with vegetation – more attractive, and potential for community involvement</a:t>
            </a:r>
          </a:p>
          <a:p>
            <a:pPr marL="342265" indent="-342265"/>
            <a:r>
              <a:rPr lang="sv-SE" sz="1400" dirty="0">
                <a:latin typeface="Montserrat Light"/>
              </a:rPr>
              <a:t>Backed up by bollards to enforce its purpose</a:t>
            </a:r>
          </a:p>
          <a:p>
            <a:pPr marL="0" indent="0">
              <a:buNone/>
            </a:pPr>
            <a:endParaRPr lang="sv-SE" dirty="0"/>
          </a:p>
          <a:p>
            <a:pPr marL="342265" indent="-342265"/>
            <a:endParaRPr lang="sv-SE" dirty="0"/>
          </a:p>
          <a:p>
            <a:pPr marL="0" indent="0">
              <a:buNone/>
            </a:pPr>
            <a:endParaRPr lang="sv-SE" dirty="0"/>
          </a:p>
        </p:txBody>
      </p:sp>
      <p:pic>
        <p:nvPicPr>
          <p:cNvPr id="16390" name="Picture 6" descr="Stainless steel planters">
            <a:extLst>
              <a:ext uri="{FF2B5EF4-FFF2-40B4-BE49-F238E27FC236}">
                <a16:creationId xmlns:a16="http://schemas.microsoft.com/office/drawing/2014/main" id="{0F624791-DC4D-40B4-A66B-29A72612FD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66994" y="2510824"/>
            <a:ext cx="4195772" cy="3861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C83A112-93AE-4FD2-8099-C09B2CB67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6504" y="2368645"/>
            <a:ext cx="3019947" cy="4003320"/>
          </a:xfrm>
          <a:prstGeom prst="rect">
            <a:avLst/>
          </a:prstGeom>
        </p:spPr>
      </p:pic>
      <p:sp>
        <p:nvSpPr>
          <p:cNvPr id="9" name="Rectangle 8">
            <a:extLst>
              <a:ext uri="{FF2B5EF4-FFF2-40B4-BE49-F238E27FC236}">
                <a16:creationId xmlns:a16="http://schemas.microsoft.com/office/drawing/2014/main" id="{D7419D24-68FC-4FD0-AF75-11CA21710ED5}"/>
              </a:ext>
            </a:extLst>
          </p:cNvPr>
          <p:cNvSpPr>
            <a:spLocks noChangeArrowheads="1"/>
          </p:cNvSpPr>
          <p:nvPr/>
        </p:nvSpPr>
        <p:spPr bwMode="auto">
          <a:xfrm rot="10800000" flipV="1">
            <a:off x="1456705" y="6371965"/>
            <a:ext cx="213334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Nort</a:t>
            </a:r>
            <a:r>
              <a:rPr lang="en-GB" altLang="en-US" sz="1000" dirty="0">
                <a:latin typeface="Arial" panose="020B0604020202020204" pitchFamily="34" charset="0"/>
                <a:ea typeface="Calibri" panose="020F0502020204030204" pitchFamily="34" charset="0"/>
                <a:cs typeface="Arial" panose="020B0604020202020204" pitchFamily="34" charset="0"/>
              </a:rPr>
              <a:t>h Tyneside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181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rmAutofit/>
          </a:bodyPr>
          <a:lstStyle/>
          <a:p>
            <a:r>
              <a:rPr lang="en-GB" dirty="0">
                <a:solidFill>
                  <a:schemeClr val="tx2"/>
                </a:solidFill>
              </a:rPr>
              <a:t>Narrow carriageway to provide additional footway</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837275"/>
            <a:ext cx="7100212" cy="2407851"/>
          </a:xfrm>
        </p:spPr>
        <p:txBody>
          <a:bodyPr anchor="t">
            <a:normAutofit/>
          </a:bodyPr>
          <a:lstStyle/>
          <a:p>
            <a:pPr marL="342265" indent="-342265"/>
            <a:r>
              <a:rPr lang="sv-SE" sz="1600" dirty="0">
                <a:latin typeface="Montserrat Light"/>
              </a:rPr>
              <a:t>Reducing the size of the carriageway, providing priority to pedestrians and cyclists</a:t>
            </a:r>
          </a:p>
          <a:p>
            <a:pPr marL="342265" indent="-342265"/>
            <a:r>
              <a:rPr lang="sv-SE" sz="1600" dirty="0">
                <a:latin typeface="Montserrat Light"/>
              </a:rPr>
              <a:t>Use of overrrunnable footways indicated by a change of surface material</a:t>
            </a:r>
          </a:p>
          <a:p>
            <a:pPr marL="342265" indent="-342265"/>
            <a:endParaRPr lang="sv-SE" sz="1600" dirty="0">
              <a:latin typeface="Montserrat Light"/>
            </a:endParaRPr>
          </a:p>
          <a:p>
            <a:pPr marL="342265" indent="-342265"/>
            <a:endParaRPr lang="sv-SE" sz="1600" dirty="0">
              <a:latin typeface="Montserrat Light"/>
            </a:endParaRPr>
          </a:p>
          <a:p>
            <a:pPr marL="342265" indent="-342265"/>
            <a:endParaRPr lang="sv-SE" sz="1600" dirty="0">
              <a:latin typeface="Montserrat Light"/>
            </a:endParaRPr>
          </a:p>
          <a:p>
            <a:pPr marL="0" indent="0">
              <a:buNone/>
            </a:pPr>
            <a:endParaRPr lang="sv-SE" dirty="0"/>
          </a:p>
          <a:p>
            <a:pPr marL="342265" indent="-342265"/>
            <a:endParaRPr lang="sv-SE" dirty="0"/>
          </a:p>
          <a:p>
            <a:pPr marL="0" indent="0">
              <a:buNone/>
            </a:pPr>
            <a:endParaRPr lang="sv-SE" dirty="0"/>
          </a:p>
        </p:txBody>
      </p:sp>
      <p:sp>
        <p:nvSpPr>
          <p:cNvPr id="5" name="Rectangle 2">
            <a:extLst>
              <a:ext uri="{FF2B5EF4-FFF2-40B4-BE49-F238E27FC236}">
                <a16:creationId xmlns:a16="http://schemas.microsoft.com/office/drawing/2014/main" id="{1C207E5D-207B-4407-8990-296A31721F27}"/>
              </a:ext>
            </a:extLst>
          </p:cNvPr>
          <p:cNvSpPr>
            <a:spLocks noChangeArrowheads="1"/>
          </p:cNvSpPr>
          <p:nvPr/>
        </p:nvSpPr>
        <p:spPr bwMode="auto">
          <a:xfrm>
            <a:off x="1857375" y="1892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ACDA87E5-3E73-4037-AE33-C7B3AA01F27C}"/>
              </a:ext>
            </a:extLst>
          </p:cNvPr>
          <p:cNvPicPr/>
          <p:nvPr/>
        </p:nvPicPr>
        <p:blipFill>
          <a:blip r:embed="rId2" cstate="email">
            <a:extLst>
              <a:ext uri="{28A0092B-C50C-407E-A947-70E740481C1C}">
                <a14:useLocalDpi xmlns:a14="http://schemas.microsoft.com/office/drawing/2010/main"/>
              </a:ext>
            </a:extLst>
          </a:blip>
          <a:stretch>
            <a:fillRect/>
          </a:stretch>
        </p:blipFill>
        <p:spPr>
          <a:xfrm>
            <a:off x="1857375" y="4276689"/>
            <a:ext cx="6645910" cy="2317115"/>
          </a:xfrm>
          <a:prstGeom prst="rect">
            <a:avLst/>
          </a:prstGeom>
        </p:spPr>
      </p:pic>
      <p:sp>
        <p:nvSpPr>
          <p:cNvPr id="12" name="Arrow: Right 11">
            <a:extLst>
              <a:ext uri="{FF2B5EF4-FFF2-40B4-BE49-F238E27FC236}">
                <a16:creationId xmlns:a16="http://schemas.microsoft.com/office/drawing/2014/main" id="{66439F98-E691-4FD9-8DF0-71DEFAFFAE61}"/>
              </a:ext>
            </a:extLst>
          </p:cNvPr>
          <p:cNvSpPr/>
          <p:nvPr/>
        </p:nvSpPr>
        <p:spPr>
          <a:xfrm>
            <a:off x="4706445" y="5202997"/>
            <a:ext cx="947769" cy="464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ffective signage and road markings boost road safety | World Highways">
            <a:extLst>
              <a:ext uri="{FF2B5EF4-FFF2-40B4-BE49-F238E27FC236}">
                <a16:creationId xmlns:a16="http://schemas.microsoft.com/office/drawing/2014/main" id="{652A274E-BF49-4417-B6A0-67B341EAB4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7725" y="1770787"/>
            <a:ext cx="3185560" cy="23781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8AA6FA-D575-4846-A480-4335B4A72D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94164" y="2343238"/>
            <a:ext cx="3185560" cy="1667986"/>
          </a:xfrm>
          <a:prstGeom prst="rect">
            <a:avLst/>
          </a:prstGeom>
        </p:spPr>
      </p:pic>
      <p:sp>
        <p:nvSpPr>
          <p:cNvPr id="15" name="Arrow: Right 14">
            <a:extLst>
              <a:ext uri="{FF2B5EF4-FFF2-40B4-BE49-F238E27FC236}">
                <a16:creationId xmlns:a16="http://schemas.microsoft.com/office/drawing/2014/main" id="{A09A4085-0750-41D8-883F-AA33A67738A4}"/>
              </a:ext>
            </a:extLst>
          </p:cNvPr>
          <p:cNvSpPr/>
          <p:nvPr/>
        </p:nvSpPr>
        <p:spPr>
          <a:xfrm>
            <a:off x="4651758" y="2885882"/>
            <a:ext cx="947769" cy="464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534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defTabSz="685783">
              <a:defRPr/>
            </a:pPr>
            <a:endParaRPr lang="en-GB" sz="750">
              <a:solidFill>
                <a:srgbClr val="FF4337"/>
              </a:solidFill>
              <a:latin typeface="Montserrat" charset="0"/>
            </a:endParaRPr>
          </a:p>
        </p:txBody>
      </p:sp>
      <p:sp>
        <p:nvSpPr>
          <p:cNvPr id="3" name="Title 4">
            <a:extLst>
              <a:ext uri="{FF2B5EF4-FFF2-40B4-BE49-F238E27FC236}">
                <a16:creationId xmlns:a16="http://schemas.microsoft.com/office/drawing/2014/main" id="{2721966D-292D-4A20-A967-C14D910B48A2}"/>
              </a:ext>
            </a:extLst>
          </p:cNvPr>
          <p:cNvSpPr>
            <a:spLocks noGrp="1"/>
          </p:cNvSpPr>
          <p:nvPr>
            <p:ph type="title"/>
          </p:nvPr>
        </p:nvSpPr>
        <p:spPr>
          <a:xfrm>
            <a:off x="1297057" y="2900727"/>
            <a:ext cx="6549887" cy="1056546"/>
          </a:xfrm>
        </p:spPr>
        <p:txBody>
          <a:bodyPr>
            <a:noAutofit/>
          </a:bodyPr>
          <a:lstStyle/>
          <a:p>
            <a:pPr algn="ctr"/>
            <a:br>
              <a:rPr lang="sv-SE" sz="2400" dirty="0">
                <a:solidFill>
                  <a:schemeClr val="bg1"/>
                </a:solidFill>
              </a:rPr>
            </a:br>
            <a:r>
              <a:rPr lang="sv-SE" sz="2400" dirty="0">
                <a:solidFill>
                  <a:schemeClr val="bg1"/>
                </a:solidFill>
              </a:rPr>
              <a:t>Existing Features and Characteristics</a:t>
            </a:r>
          </a:p>
        </p:txBody>
      </p:sp>
    </p:spTree>
    <p:extLst>
      <p:ext uri="{BB962C8B-B14F-4D97-AF65-F5344CB8AC3E}">
        <p14:creationId xmlns:p14="http://schemas.microsoft.com/office/powerpoint/2010/main" val="307343749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dirty="0">
                <a:solidFill>
                  <a:schemeClr val="tx2"/>
                </a:solidFill>
              </a:rPr>
              <a:t>Tighter </a:t>
            </a:r>
            <a:r>
              <a:rPr lang="en-US" dirty="0" err="1">
                <a:solidFill>
                  <a:schemeClr val="tx2"/>
                </a:solidFill>
              </a:rPr>
              <a:t>kerb</a:t>
            </a:r>
            <a:r>
              <a:rPr lang="en-US" dirty="0">
                <a:solidFill>
                  <a:schemeClr val="tx2"/>
                </a:solidFill>
              </a:rPr>
              <a:t> radii </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837275"/>
            <a:ext cx="7100212" cy="2407851"/>
          </a:xfrm>
        </p:spPr>
        <p:txBody>
          <a:bodyPr anchor="t">
            <a:normAutofit/>
          </a:bodyPr>
          <a:lstStyle/>
          <a:p>
            <a:pPr marL="342265" indent="-342265"/>
            <a:r>
              <a:rPr lang="sv-SE" sz="1600" dirty="0">
                <a:latin typeface="Montserrat Light"/>
              </a:rPr>
              <a:t>Increase visibility for vehicles</a:t>
            </a:r>
          </a:p>
          <a:p>
            <a:pPr marL="342265" indent="-342265"/>
            <a:r>
              <a:rPr lang="sv-SE" sz="1600" dirty="0">
                <a:latin typeface="Montserrat Light"/>
              </a:rPr>
              <a:t>Tighter turning meaning vehicles must slow down when approaching and taking the corner</a:t>
            </a:r>
          </a:p>
          <a:p>
            <a:pPr marL="342265" indent="-342265"/>
            <a:r>
              <a:rPr lang="sv-SE" sz="1600" dirty="0">
                <a:latin typeface="Montserrat Light"/>
              </a:rPr>
              <a:t>Improvement for pedestrians: narrower road therefore less distance to cross</a:t>
            </a:r>
          </a:p>
          <a:p>
            <a:pPr marL="0" indent="0">
              <a:buNone/>
            </a:pPr>
            <a:endParaRPr lang="sv-SE" dirty="0"/>
          </a:p>
          <a:p>
            <a:pPr marL="342265" indent="-342265"/>
            <a:endParaRPr lang="sv-SE" dirty="0"/>
          </a:p>
          <a:p>
            <a:pPr marL="0" indent="0">
              <a:buNone/>
            </a:pPr>
            <a:endParaRPr lang="sv-SE" dirty="0"/>
          </a:p>
        </p:txBody>
      </p:sp>
      <p:sp>
        <p:nvSpPr>
          <p:cNvPr id="11" name="Rectangle 12">
            <a:extLst>
              <a:ext uri="{FF2B5EF4-FFF2-40B4-BE49-F238E27FC236}">
                <a16:creationId xmlns:a16="http://schemas.microsoft.com/office/drawing/2014/main" id="{25651372-CBD3-43ED-9195-0CD02B251A6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3">
            <a:extLst>
              <a:ext uri="{FF2B5EF4-FFF2-40B4-BE49-F238E27FC236}">
                <a16:creationId xmlns:a16="http://schemas.microsoft.com/office/drawing/2014/main" id="{CA08F0F8-4101-4D62-A270-2707CEACF624}"/>
              </a:ext>
            </a:extLst>
          </p:cNvPr>
          <p:cNvSpPr>
            <a:spLocks noChangeArrowheads="1"/>
          </p:cNvSpPr>
          <p:nvPr/>
        </p:nvSpPr>
        <p:spPr bwMode="auto">
          <a:xfrm>
            <a:off x="1486897" y="3521253"/>
            <a:ext cx="29612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a:t>
            </a:r>
            <a:r>
              <a:rPr kumimoji="0" lang="en-GB" altLang="en-US" sz="1000" b="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https://www.trafficchoices.co.uk/somerset/traffic-schemes/new-footway.shtml</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4F55B3C6-0DAD-469A-8920-386F6861F2F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100" name="Picture 19" descr="Footway recently built adjacent to a road">
            <a:extLst>
              <a:ext uri="{FF2B5EF4-FFF2-40B4-BE49-F238E27FC236}">
                <a16:creationId xmlns:a16="http://schemas.microsoft.com/office/drawing/2014/main" id="{E2058B57-ED1B-4B9A-9757-A3AF985AD0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9407" y="4549308"/>
            <a:ext cx="3437801" cy="221308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0" descr="Example of a new footway">
            <a:extLst>
              <a:ext uri="{FF2B5EF4-FFF2-40B4-BE49-F238E27FC236}">
                <a16:creationId xmlns:a16="http://schemas.microsoft.com/office/drawing/2014/main" id="{70D66FB8-E0EC-437B-9A3E-80CB51DB14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0198" y="2486025"/>
            <a:ext cx="4130810" cy="212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normAutofit/>
          </a:bodyPr>
          <a:lstStyle/>
          <a:p>
            <a:r>
              <a:rPr lang="en-GB" dirty="0">
                <a:solidFill>
                  <a:schemeClr val="tx2"/>
                </a:solidFill>
              </a:rPr>
              <a:t>Junctions redesigns</a:t>
            </a:r>
            <a:endParaRPr lang="en-US" noProof="0" dirty="0">
              <a:solidFill>
                <a:schemeClr val="tx2"/>
              </a:solidFill>
            </a:endParaRP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837275"/>
            <a:ext cx="7100212" cy="2407851"/>
          </a:xfrm>
        </p:spPr>
        <p:txBody>
          <a:bodyPr anchor="t">
            <a:normAutofit/>
          </a:bodyPr>
          <a:lstStyle/>
          <a:p>
            <a:pPr marL="342265" indent="-342265"/>
            <a:r>
              <a:rPr lang="en-GB" dirty="0"/>
              <a:t>B1078 / Border Cot Lane – options for a mini roundabout</a:t>
            </a:r>
            <a:endParaRPr lang="sv-SE" dirty="0"/>
          </a:p>
          <a:p>
            <a:pPr marL="342265" indent="-342265"/>
            <a:endParaRPr lang="sv-SE" dirty="0"/>
          </a:p>
          <a:p>
            <a:pPr marL="0" indent="0">
              <a:buNone/>
            </a:pPr>
            <a:endParaRPr lang="sv-SE" dirty="0"/>
          </a:p>
        </p:txBody>
      </p:sp>
      <p:sp>
        <p:nvSpPr>
          <p:cNvPr id="3" name="Rectangle 2">
            <a:extLst>
              <a:ext uri="{FF2B5EF4-FFF2-40B4-BE49-F238E27FC236}">
                <a16:creationId xmlns:a16="http://schemas.microsoft.com/office/drawing/2014/main" id="{29A33155-369D-4EE0-98D1-F2A9A07CB21C}"/>
              </a:ext>
            </a:extLst>
          </p:cNvPr>
          <p:cNvSpPr>
            <a:spLocks noChangeArrowheads="1"/>
          </p:cNvSpPr>
          <p:nvPr/>
        </p:nvSpPr>
        <p:spPr bwMode="auto">
          <a:xfrm>
            <a:off x="7202586" y="2349619"/>
            <a:ext cx="5608440" cy="30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Rectangle 2">
            <a:extLst>
              <a:ext uri="{FF2B5EF4-FFF2-40B4-BE49-F238E27FC236}">
                <a16:creationId xmlns:a16="http://schemas.microsoft.com/office/drawing/2014/main" id="{1C207E5D-207B-4407-8990-296A31721F27}"/>
              </a:ext>
            </a:extLst>
          </p:cNvPr>
          <p:cNvSpPr>
            <a:spLocks noChangeArrowheads="1"/>
          </p:cNvSpPr>
          <p:nvPr/>
        </p:nvSpPr>
        <p:spPr bwMode="auto">
          <a:xfrm>
            <a:off x="1857375" y="1892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
            <a:extLst>
              <a:ext uri="{FF2B5EF4-FFF2-40B4-BE49-F238E27FC236}">
                <a16:creationId xmlns:a16="http://schemas.microsoft.com/office/drawing/2014/main" id="{A60AFB0B-DD88-4E3C-BBA3-D3ED94B66BCA}"/>
              </a:ext>
            </a:extLst>
          </p:cNvPr>
          <p:cNvSpPr>
            <a:spLocks noChangeArrowheads="1"/>
          </p:cNvSpPr>
          <p:nvPr/>
        </p:nvSpPr>
        <p:spPr bwMode="auto">
          <a:xfrm>
            <a:off x="1895426" y="1581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41" name="Picture 25" descr="Ben Hamilton-Baillie obituary | Cities | The Guardian">
            <a:extLst>
              <a:ext uri="{FF2B5EF4-FFF2-40B4-BE49-F238E27FC236}">
                <a16:creationId xmlns:a16="http://schemas.microsoft.com/office/drawing/2014/main" id="{2E6C89C4-823C-44A8-A03D-A327A6B051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9187" y="1283921"/>
            <a:ext cx="3497509" cy="2621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549C0FA2-398B-4AA9-B10F-9EFD03589B80}"/>
              </a:ext>
            </a:extLst>
          </p:cNvPr>
          <p:cNvSpPr>
            <a:spLocks noChangeArrowheads="1"/>
          </p:cNvSpPr>
          <p:nvPr/>
        </p:nvSpPr>
        <p:spPr bwMode="auto">
          <a:xfrm>
            <a:off x="1428750" y="3962567"/>
            <a:ext cx="221932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Poynton, Cheshire</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a:t>
            </a:r>
            <a:r>
              <a:rPr kumimoji="0" lang="en-GB"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https://www.theguardian.com/cities/2019/mar/18/ben-hamilton-baillie-obituary</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9E76ADD3-0B78-435D-8B43-28D954AA48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8075" y="4036742"/>
            <a:ext cx="3657600" cy="2714292"/>
          </a:xfrm>
          <a:prstGeom prst="rect">
            <a:avLst/>
          </a:prstGeom>
        </p:spPr>
      </p:pic>
      <p:pic>
        <p:nvPicPr>
          <p:cNvPr id="10245" name="Picture 5" descr="File:Mini roundabout to new housing estate - Geograph - 523292.jpg">
            <a:extLst>
              <a:ext uri="{FF2B5EF4-FFF2-40B4-BE49-F238E27FC236}">
                <a16:creationId xmlns:a16="http://schemas.microsoft.com/office/drawing/2014/main" id="{31386B0D-6BF8-4024-9A81-F21FFAA2C6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3417" y="1233876"/>
            <a:ext cx="3562193" cy="267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50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defTabSz="685783">
              <a:defRPr/>
            </a:pPr>
            <a:endParaRPr lang="en-GB" sz="750">
              <a:solidFill>
                <a:srgbClr val="FF4337"/>
              </a:solidFill>
              <a:latin typeface="Montserrat" charset="0"/>
            </a:endParaRPr>
          </a:p>
        </p:txBody>
      </p:sp>
    </p:spTree>
    <p:extLst>
      <p:ext uri="{BB962C8B-B14F-4D97-AF65-F5344CB8AC3E}">
        <p14:creationId xmlns:p14="http://schemas.microsoft.com/office/powerpoint/2010/main" val="33368973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150931"/>
            <a:ext cx="6938962" cy="446646"/>
          </a:xfrm>
        </p:spPr>
        <p:txBody>
          <a:bodyPr>
            <a:normAutofit/>
          </a:bodyPr>
          <a:lstStyle/>
          <a:p>
            <a:r>
              <a:rPr lang="en-US" noProof="0" dirty="0">
                <a:solidFill>
                  <a:schemeClr val="tx2"/>
                </a:solidFill>
              </a:rPr>
              <a:t>Existing Characteristics of B1078 High Street</a:t>
            </a: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322771" y="579819"/>
            <a:ext cx="7821230" cy="4134224"/>
          </a:xfrm>
        </p:spPr>
        <p:txBody>
          <a:bodyPr anchor="t">
            <a:normAutofit fontScale="92500" lnSpcReduction="10000"/>
          </a:bodyPr>
          <a:lstStyle/>
          <a:p>
            <a:pPr marL="342265" indent="-342265"/>
            <a:r>
              <a:rPr lang="sv-SE" sz="1600" dirty="0">
                <a:latin typeface="Montserrat Light"/>
              </a:rPr>
              <a:t>Study area B1078 from Border Cot Lane to B1116 roundabout</a:t>
            </a:r>
          </a:p>
          <a:p>
            <a:pPr marL="342265" indent="-342265"/>
            <a:r>
              <a:rPr lang="sv-SE" sz="1600" dirty="0">
                <a:latin typeface="Montserrat Light"/>
              </a:rPr>
              <a:t>3,650 vehicles per day (2015 data presented at Stage 4)</a:t>
            </a:r>
          </a:p>
          <a:p>
            <a:pPr marL="342265" indent="-342265"/>
            <a:r>
              <a:rPr lang="sv-SE" sz="1600" dirty="0">
                <a:latin typeface="Montserrat Light"/>
              </a:rPr>
              <a:t>Two slight-severity accidents recorded in 5 years, both involving cyclists</a:t>
            </a:r>
          </a:p>
          <a:p>
            <a:pPr marL="342265" indent="-342265"/>
            <a:r>
              <a:rPr lang="sv-SE" sz="1600" dirty="0">
                <a:latin typeface="Montserrat Light"/>
              </a:rPr>
              <a:t>30mph speed limit along the entire length</a:t>
            </a:r>
          </a:p>
          <a:p>
            <a:pPr marL="342265" indent="-342265"/>
            <a:r>
              <a:rPr lang="sv-SE" sz="1600" dirty="0">
                <a:latin typeface="Montserrat Light"/>
              </a:rPr>
              <a:t>Double-decker bus route (63/64 Ipswich &lt;-&gt; Aldeburgh)</a:t>
            </a:r>
          </a:p>
          <a:p>
            <a:pPr marL="342265" indent="-342265"/>
            <a:r>
              <a:rPr lang="sv-SE" sz="1600" dirty="0">
                <a:latin typeface="Montserrat Light"/>
              </a:rPr>
              <a:t>Bus stop flag and cage on westbound side; flag only eastbound</a:t>
            </a:r>
          </a:p>
          <a:p>
            <a:pPr marL="342265" indent="-342265"/>
            <a:r>
              <a:rPr lang="sv-SE" sz="1600" dirty="0">
                <a:latin typeface="Montserrat Light"/>
              </a:rPr>
              <a:t>Centre line marked except for where formal kerbside bays exist</a:t>
            </a:r>
          </a:p>
          <a:p>
            <a:pPr marL="342265" indent="-342265"/>
            <a:r>
              <a:rPr lang="sv-SE" sz="1600" dirty="0">
                <a:latin typeface="Montserrat Light"/>
              </a:rPr>
              <a:t>Primarily residential; mainly older buildings with some new development</a:t>
            </a:r>
          </a:p>
          <a:p>
            <a:pPr marL="342265" indent="-342265"/>
            <a:r>
              <a:rPr lang="sv-SE" sz="1600" dirty="0">
                <a:latin typeface="Montserrat Light"/>
              </a:rPr>
              <a:t>Some very narrow footways: not wide enough for pedestrians to pass one another</a:t>
            </a:r>
          </a:p>
          <a:p>
            <a:pPr marL="342265" indent="-342265"/>
            <a:r>
              <a:rPr lang="sv-SE" sz="1600" dirty="0">
                <a:latin typeface="Montserrat Light"/>
              </a:rPr>
              <a:t>Little protection from traffic for building frontages</a:t>
            </a:r>
          </a:p>
          <a:p>
            <a:pPr marL="342265" indent="-342265"/>
            <a:r>
              <a:rPr lang="sv-SE" sz="1600" dirty="0">
                <a:latin typeface="Montserrat Light"/>
              </a:rPr>
              <a:t>Some parking up on the footway</a:t>
            </a:r>
          </a:p>
          <a:p>
            <a:pPr marL="342265" indent="-342265"/>
            <a:r>
              <a:rPr lang="sv-SE" sz="1600" dirty="0">
                <a:latin typeface="Montserrat Light"/>
              </a:rPr>
              <a:t>No dedicated facilities for pedestrians to cross safely</a:t>
            </a:r>
          </a:p>
          <a:p>
            <a:pPr marL="342265" indent="-342265"/>
            <a:r>
              <a:rPr lang="sv-SE" sz="1600" dirty="0">
                <a:latin typeface="Montserrat Light"/>
              </a:rPr>
              <a:t>Blind accesses difficult to enter/exit safely</a:t>
            </a:r>
          </a:p>
          <a:p>
            <a:pPr marL="0" indent="0">
              <a:buNone/>
            </a:pPr>
            <a:endParaRPr lang="sv-SE" dirty="0"/>
          </a:p>
        </p:txBody>
      </p:sp>
      <p:pic>
        <p:nvPicPr>
          <p:cNvPr id="1026" name="Picture 2" descr="image003">
            <a:extLst>
              <a:ext uri="{FF2B5EF4-FFF2-40B4-BE49-F238E27FC236}">
                <a16:creationId xmlns:a16="http://schemas.microsoft.com/office/drawing/2014/main" id="{3514509A-0614-4F49-A3F9-4C260CDEFA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3111" y="4787824"/>
            <a:ext cx="3540971" cy="182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74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defTabSz="685783">
              <a:defRPr/>
            </a:pPr>
            <a:endParaRPr lang="en-GB" sz="750">
              <a:solidFill>
                <a:srgbClr val="FF4337"/>
              </a:solidFill>
              <a:latin typeface="Montserrat" charset="0"/>
            </a:endParaRPr>
          </a:p>
        </p:txBody>
      </p:sp>
      <p:sp>
        <p:nvSpPr>
          <p:cNvPr id="3" name="Title 4">
            <a:extLst>
              <a:ext uri="{FF2B5EF4-FFF2-40B4-BE49-F238E27FC236}">
                <a16:creationId xmlns:a16="http://schemas.microsoft.com/office/drawing/2014/main" id="{2721966D-292D-4A20-A967-C14D910B48A2}"/>
              </a:ext>
            </a:extLst>
          </p:cNvPr>
          <p:cNvSpPr>
            <a:spLocks noGrp="1"/>
          </p:cNvSpPr>
          <p:nvPr>
            <p:ph type="title"/>
          </p:nvPr>
        </p:nvSpPr>
        <p:spPr>
          <a:xfrm>
            <a:off x="1297057" y="2900727"/>
            <a:ext cx="6549887" cy="1056546"/>
          </a:xfrm>
        </p:spPr>
        <p:txBody>
          <a:bodyPr>
            <a:noAutofit/>
          </a:bodyPr>
          <a:lstStyle/>
          <a:p>
            <a:pPr algn="ctr"/>
            <a:br>
              <a:rPr lang="sv-SE" sz="2400" dirty="0">
                <a:solidFill>
                  <a:schemeClr val="bg1"/>
                </a:solidFill>
              </a:rPr>
            </a:br>
            <a:r>
              <a:rPr lang="sv-SE" sz="2400" b="1" dirty="0">
                <a:solidFill>
                  <a:schemeClr val="bg1"/>
                </a:solidFill>
              </a:rPr>
              <a:t>Design Objectives</a:t>
            </a:r>
          </a:p>
        </p:txBody>
      </p:sp>
    </p:spTree>
    <p:extLst>
      <p:ext uri="{BB962C8B-B14F-4D97-AF65-F5344CB8AC3E}">
        <p14:creationId xmlns:p14="http://schemas.microsoft.com/office/powerpoint/2010/main" val="41347617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US" noProof="0" dirty="0">
                <a:solidFill>
                  <a:schemeClr val="tx2"/>
                </a:solidFill>
              </a:rPr>
              <a:t>Wickham Market – Design Objectives</a:t>
            </a:r>
          </a:p>
        </p:txBody>
      </p:sp>
      <p:sp>
        <p:nvSpPr>
          <p:cNvPr id="7" name="Content Placeholder 6">
            <a:extLst>
              <a:ext uri="{FF2B5EF4-FFF2-40B4-BE49-F238E27FC236}">
                <a16:creationId xmlns:a16="http://schemas.microsoft.com/office/drawing/2014/main" id="{4F66B26B-B5E6-4E47-856D-A5371DF3F199}"/>
              </a:ext>
            </a:extLst>
          </p:cNvPr>
          <p:cNvSpPr>
            <a:spLocks noGrp="1"/>
          </p:cNvSpPr>
          <p:nvPr>
            <p:ph sz="quarter" idx="13"/>
          </p:nvPr>
        </p:nvSpPr>
        <p:spPr>
          <a:xfrm>
            <a:off x="1656162" y="936664"/>
            <a:ext cx="7050515" cy="5686078"/>
          </a:xfrm>
        </p:spPr>
        <p:txBody>
          <a:bodyPr anchor="t">
            <a:normAutofit/>
          </a:bodyPr>
          <a:lstStyle/>
          <a:p>
            <a:pPr marL="342265" indent="-342265"/>
            <a:r>
              <a:rPr lang="sv-SE" sz="1600" dirty="0">
                <a:latin typeface="Montserrat Light"/>
              </a:rPr>
              <a:t>Safer, more pleasant walking routes and crossing opportunities</a:t>
            </a:r>
          </a:p>
          <a:p>
            <a:pPr marL="342265" indent="-342265"/>
            <a:r>
              <a:rPr lang="sv-SE" sz="1600" dirty="0">
                <a:latin typeface="Montserrat Light"/>
              </a:rPr>
              <a:t>Improved public realm for local residents</a:t>
            </a:r>
          </a:p>
          <a:p>
            <a:pPr marL="342265" indent="-342265"/>
            <a:r>
              <a:rPr lang="sv-SE" sz="1600" dirty="0">
                <a:latin typeface="Montserrat Light"/>
              </a:rPr>
              <a:t>Greater protection for building frontages from passing traffic</a:t>
            </a:r>
          </a:p>
          <a:p>
            <a:pPr marL="342265" indent="-342265"/>
            <a:r>
              <a:rPr lang="sv-SE" sz="1600" dirty="0">
                <a:latin typeface="Montserrat Light"/>
              </a:rPr>
              <a:t>Suitable parking designed to accommodate residents’ needs</a:t>
            </a:r>
          </a:p>
          <a:p>
            <a:pPr marL="342265" indent="-342265"/>
            <a:r>
              <a:rPr lang="sv-SE" sz="1600" dirty="0">
                <a:latin typeface="Montserrat Light"/>
              </a:rPr>
              <a:t>Discourage through traffic and encourage safe speeds when passing through the village</a:t>
            </a:r>
          </a:p>
          <a:p>
            <a:pPr marL="342265" indent="-342265"/>
            <a:r>
              <a:rPr lang="sv-SE" sz="1600" dirty="0">
                <a:latin typeface="Montserrat Light"/>
              </a:rPr>
              <a:t>Active consideration of cyclists’ needs travelling along B1078</a:t>
            </a:r>
          </a:p>
          <a:p>
            <a:pPr marL="342265" indent="-342265"/>
            <a:r>
              <a:rPr lang="sv-SE" sz="1600" dirty="0">
                <a:latin typeface="Montserrat Light"/>
              </a:rPr>
              <a:t>Wayfinding for visitors</a:t>
            </a:r>
          </a:p>
          <a:p>
            <a:pPr marL="342265" indent="-342265"/>
            <a:r>
              <a:rPr lang="sv-SE" sz="1600" dirty="0">
                <a:latin typeface="Montserrat Light"/>
              </a:rPr>
              <a:t>Improved provision for bus users</a:t>
            </a:r>
            <a:endParaRPr lang="sv-SE" sz="1600" dirty="0"/>
          </a:p>
          <a:p>
            <a:pPr marL="342265" indent="-342265"/>
            <a:endParaRPr lang="sv-SE" sz="1600" dirty="0">
              <a:latin typeface="Montserrat Light"/>
            </a:endParaRPr>
          </a:p>
          <a:p>
            <a:pPr marL="0" indent="0">
              <a:buNone/>
            </a:pPr>
            <a:r>
              <a:rPr lang="sv-SE" sz="1600" b="1" dirty="0">
                <a:latin typeface="Montserrat" panose="00000500000000000000" pitchFamily="2" charset="0"/>
              </a:rPr>
              <a:t>Design constraints:</a:t>
            </a:r>
          </a:p>
          <a:p>
            <a:pPr marL="342265" indent="-342265"/>
            <a:r>
              <a:rPr lang="sv-SE" sz="1600" dirty="0">
                <a:latin typeface="Montserrat Light"/>
              </a:rPr>
              <a:t>No vertical deflection (speed humps / rumble strips) to minimise vibrations</a:t>
            </a:r>
          </a:p>
          <a:p>
            <a:pPr marL="342265" indent="-342265"/>
            <a:r>
              <a:rPr lang="sv-SE" sz="1600" dirty="0">
                <a:latin typeface="Montserrat Light"/>
              </a:rPr>
              <a:t>Consideration of both maintenance and installation costs</a:t>
            </a:r>
          </a:p>
          <a:p>
            <a:pPr marL="342265" indent="-342265"/>
            <a:r>
              <a:rPr lang="sv-SE" sz="1600" dirty="0">
                <a:latin typeface="Montserrat Light"/>
              </a:rPr>
              <a:t>Limited width between building frontages</a:t>
            </a:r>
          </a:p>
          <a:p>
            <a:pPr marL="342265" indent="-342265"/>
            <a:r>
              <a:rPr lang="sv-SE" sz="1600" dirty="0">
                <a:latin typeface="Montserrat Light"/>
              </a:rPr>
              <a:t>Need to accommodate some large vehicles (farm equipment and double decker buses)</a:t>
            </a:r>
          </a:p>
          <a:p>
            <a:pPr marL="342265" indent="-342265"/>
            <a:endParaRPr lang="sv-SE" sz="1600" dirty="0"/>
          </a:p>
          <a:p>
            <a:pPr marL="0" indent="0">
              <a:buNone/>
            </a:pPr>
            <a:endParaRPr lang="sv-SE" dirty="0"/>
          </a:p>
        </p:txBody>
      </p:sp>
    </p:spTree>
    <p:extLst>
      <p:ext uri="{BB962C8B-B14F-4D97-AF65-F5344CB8AC3E}">
        <p14:creationId xmlns:p14="http://schemas.microsoft.com/office/powerpoint/2010/main" val="62730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GB" dirty="0">
                <a:solidFill>
                  <a:schemeClr val="tx2"/>
                </a:solidFill>
              </a:rPr>
              <a:t>Topographical survey in June 2020</a:t>
            </a:r>
          </a:p>
        </p:txBody>
      </p:sp>
      <p:pic>
        <p:nvPicPr>
          <p:cNvPr id="3" name="Picture 2">
            <a:extLst>
              <a:ext uri="{FF2B5EF4-FFF2-40B4-BE49-F238E27FC236}">
                <a16:creationId xmlns:a16="http://schemas.microsoft.com/office/drawing/2014/main" id="{2C9ABC22-58B5-4E76-B03F-01BB1D1532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2767" y="3598957"/>
            <a:ext cx="7487838" cy="3006786"/>
          </a:xfrm>
          <a:prstGeom prst="rect">
            <a:avLst/>
          </a:prstGeom>
        </p:spPr>
      </p:pic>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sv-SE" sz="1600" dirty="0">
                <a:latin typeface="Montserrat Light"/>
              </a:rPr>
              <a:t>Detailed measurements of:</a:t>
            </a:r>
          </a:p>
          <a:p>
            <a:pPr marL="856601" lvl="2" indent="-342265"/>
            <a:r>
              <a:rPr lang="sv-SE" sz="1600" dirty="0">
                <a:latin typeface="Montserrat Light"/>
              </a:rPr>
              <a:t>Footway widths</a:t>
            </a:r>
          </a:p>
          <a:p>
            <a:pPr marL="856601" lvl="2" indent="-342265"/>
            <a:r>
              <a:rPr lang="sv-SE" sz="1600" dirty="0">
                <a:latin typeface="Montserrat Light"/>
              </a:rPr>
              <a:t>Carriageway widths</a:t>
            </a:r>
          </a:p>
          <a:p>
            <a:pPr marL="856601" lvl="2" indent="-342265"/>
            <a:r>
              <a:rPr lang="sv-SE" sz="1600" dirty="0">
                <a:latin typeface="Montserrat Light"/>
              </a:rPr>
              <a:t>Distance from building frontage to footway/kerb</a:t>
            </a:r>
          </a:p>
          <a:p>
            <a:pPr marL="856601" lvl="2" indent="-342265"/>
            <a:r>
              <a:rPr lang="sv-SE" sz="1600" dirty="0">
                <a:latin typeface="Montserrat Light"/>
              </a:rPr>
              <a:t>Accesses</a:t>
            </a:r>
          </a:p>
          <a:p>
            <a:pPr marL="514336" lvl="2" indent="0">
              <a:buNone/>
            </a:pPr>
            <a:endParaRPr lang="sv-SE" sz="1600" dirty="0">
              <a:latin typeface="Montserrat Light"/>
            </a:endParaRPr>
          </a:p>
          <a:p>
            <a:pPr marL="342265" indent="-342265"/>
            <a:r>
              <a:rPr lang="sv-SE" sz="1600" dirty="0">
                <a:latin typeface="Montserrat Light"/>
              </a:rPr>
              <a:t>Data used to show several typical street cross-section profiles </a:t>
            </a:r>
          </a:p>
        </p:txBody>
      </p:sp>
    </p:spTree>
    <p:extLst>
      <p:ext uri="{BB962C8B-B14F-4D97-AF65-F5344CB8AC3E}">
        <p14:creationId xmlns:p14="http://schemas.microsoft.com/office/powerpoint/2010/main" val="299983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defTabSz="685783">
              <a:defRPr/>
            </a:pPr>
            <a:endParaRPr lang="en-GB" sz="750">
              <a:solidFill>
                <a:srgbClr val="FF4337"/>
              </a:solidFill>
              <a:latin typeface="Montserrat" charset="0"/>
            </a:endParaRPr>
          </a:p>
        </p:txBody>
      </p:sp>
      <p:sp>
        <p:nvSpPr>
          <p:cNvPr id="3" name="Title 4">
            <a:extLst>
              <a:ext uri="{FF2B5EF4-FFF2-40B4-BE49-F238E27FC236}">
                <a16:creationId xmlns:a16="http://schemas.microsoft.com/office/drawing/2014/main" id="{2721966D-292D-4A20-A967-C14D910B48A2}"/>
              </a:ext>
            </a:extLst>
          </p:cNvPr>
          <p:cNvSpPr>
            <a:spLocks noGrp="1"/>
          </p:cNvSpPr>
          <p:nvPr>
            <p:ph type="title"/>
          </p:nvPr>
        </p:nvSpPr>
        <p:spPr>
          <a:xfrm>
            <a:off x="1297057" y="3129324"/>
            <a:ext cx="6549887" cy="458699"/>
          </a:xfrm>
        </p:spPr>
        <p:txBody>
          <a:bodyPr>
            <a:noAutofit/>
          </a:bodyPr>
          <a:lstStyle/>
          <a:p>
            <a:pPr algn="ctr"/>
            <a:r>
              <a:rPr lang="sv-SE" sz="2400" dirty="0">
                <a:solidFill>
                  <a:schemeClr val="bg1"/>
                </a:solidFill>
              </a:rPr>
              <a:t>Typical Cross-Sections</a:t>
            </a:r>
          </a:p>
        </p:txBody>
      </p:sp>
    </p:spTree>
    <p:extLst>
      <p:ext uri="{BB962C8B-B14F-4D97-AF65-F5344CB8AC3E}">
        <p14:creationId xmlns:p14="http://schemas.microsoft.com/office/powerpoint/2010/main" val="11640920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B5DE-CBD1-4212-AC63-39A373BEC553}"/>
              </a:ext>
            </a:extLst>
          </p:cNvPr>
          <p:cNvSpPr>
            <a:spLocks noGrp="1"/>
          </p:cNvSpPr>
          <p:nvPr>
            <p:ph type="title"/>
          </p:nvPr>
        </p:nvSpPr>
        <p:spPr>
          <a:xfrm>
            <a:off x="1656162" y="390629"/>
            <a:ext cx="6938962" cy="446646"/>
          </a:xfrm>
        </p:spPr>
        <p:txBody>
          <a:bodyPr/>
          <a:lstStyle/>
          <a:p>
            <a:r>
              <a:rPr lang="en-GB" dirty="0">
                <a:solidFill>
                  <a:schemeClr val="tx2"/>
                </a:solidFill>
              </a:rPr>
              <a:t>Topographical survey - June 2020</a:t>
            </a:r>
          </a:p>
        </p:txBody>
      </p:sp>
      <p:sp>
        <p:nvSpPr>
          <p:cNvPr id="6" name="Content Placeholder 6">
            <a:extLst>
              <a:ext uri="{FF2B5EF4-FFF2-40B4-BE49-F238E27FC236}">
                <a16:creationId xmlns:a16="http://schemas.microsoft.com/office/drawing/2014/main" id="{322A65CA-3DD3-459B-AD8A-454F48257557}"/>
              </a:ext>
            </a:extLst>
          </p:cNvPr>
          <p:cNvSpPr>
            <a:spLocks noGrp="1"/>
          </p:cNvSpPr>
          <p:nvPr>
            <p:ph sz="quarter" idx="13"/>
          </p:nvPr>
        </p:nvSpPr>
        <p:spPr>
          <a:xfrm>
            <a:off x="1656162" y="936665"/>
            <a:ext cx="7050515" cy="3651844"/>
          </a:xfrm>
        </p:spPr>
        <p:txBody>
          <a:bodyPr anchor="t">
            <a:normAutofit/>
          </a:bodyPr>
          <a:lstStyle/>
          <a:p>
            <a:pPr marL="342265" indent="-342265"/>
            <a:r>
              <a:rPr lang="sv-SE" sz="1600" dirty="0">
                <a:latin typeface="Montserrat Light"/>
              </a:rPr>
              <a:t>Initial indicative cross-sections taken at 8 locations</a:t>
            </a:r>
          </a:p>
          <a:p>
            <a:pPr marL="342265" indent="-342265"/>
            <a:r>
              <a:rPr lang="sv-SE" sz="1600" dirty="0">
                <a:latin typeface="Montserrat Light"/>
              </a:rPr>
              <a:t>Chainage measured from Border Cot Lane junction</a:t>
            </a:r>
          </a:p>
          <a:p>
            <a:pPr marL="514336" lvl="2" indent="0">
              <a:buNone/>
            </a:pPr>
            <a:endParaRPr lang="sv-SE" sz="1600" dirty="0">
              <a:latin typeface="Montserrat Light"/>
            </a:endParaRPr>
          </a:p>
        </p:txBody>
      </p:sp>
      <p:pic>
        <p:nvPicPr>
          <p:cNvPr id="3" name="Picture 2">
            <a:extLst>
              <a:ext uri="{FF2B5EF4-FFF2-40B4-BE49-F238E27FC236}">
                <a16:creationId xmlns:a16="http://schemas.microsoft.com/office/drawing/2014/main" id="{E4DC0D0A-4358-4651-B2DD-8348037898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8172" y="1704512"/>
            <a:ext cx="7628273" cy="4437163"/>
          </a:xfrm>
          <a:prstGeom prst="rect">
            <a:avLst/>
          </a:prstGeom>
        </p:spPr>
      </p:pic>
      <p:cxnSp>
        <p:nvCxnSpPr>
          <p:cNvPr id="5" name="Straight Connector 4">
            <a:extLst>
              <a:ext uri="{FF2B5EF4-FFF2-40B4-BE49-F238E27FC236}">
                <a16:creationId xmlns:a16="http://schemas.microsoft.com/office/drawing/2014/main" id="{1E69EF06-5F32-449F-BC06-880764759268}"/>
              </a:ext>
            </a:extLst>
          </p:cNvPr>
          <p:cNvCxnSpPr>
            <a:cxnSpLocks/>
          </p:cNvCxnSpPr>
          <p:nvPr/>
        </p:nvCxnSpPr>
        <p:spPr>
          <a:xfrm flipH="1">
            <a:off x="2849731" y="2840855"/>
            <a:ext cx="150921" cy="8433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B367097-3767-4831-9243-F025233E1EC0}"/>
              </a:ext>
            </a:extLst>
          </p:cNvPr>
          <p:cNvCxnSpPr>
            <a:cxnSpLocks/>
          </p:cNvCxnSpPr>
          <p:nvPr/>
        </p:nvCxnSpPr>
        <p:spPr>
          <a:xfrm>
            <a:off x="5073857" y="2948866"/>
            <a:ext cx="99434" cy="824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4CB00-740A-4552-819C-04F3F5E9E758}"/>
              </a:ext>
            </a:extLst>
          </p:cNvPr>
          <p:cNvCxnSpPr>
            <a:cxnSpLocks/>
          </p:cNvCxnSpPr>
          <p:nvPr/>
        </p:nvCxnSpPr>
        <p:spPr>
          <a:xfrm>
            <a:off x="6587231" y="2931110"/>
            <a:ext cx="79899" cy="7176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A2D34E-3A28-4787-8DE0-62C962E43CC3}"/>
              </a:ext>
            </a:extLst>
          </p:cNvPr>
          <p:cNvCxnSpPr>
            <a:cxnSpLocks/>
          </p:cNvCxnSpPr>
          <p:nvPr/>
        </p:nvCxnSpPr>
        <p:spPr>
          <a:xfrm>
            <a:off x="7741831" y="2808044"/>
            <a:ext cx="63998" cy="840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026992-8553-4F58-87E5-870278B0EF41}"/>
              </a:ext>
            </a:extLst>
          </p:cNvPr>
          <p:cNvCxnSpPr>
            <a:cxnSpLocks/>
          </p:cNvCxnSpPr>
          <p:nvPr/>
        </p:nvCxnSpPr>
        <p:spPr>
          <a:xfrm>
            <a:off x="1656162" y="5069029"/>
            <a:ext cx="66106" cy="852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E17259-D4A6-4B18-9AA6-CA9A4A589C96}"/>
              </a:ext>
            </a:extLst>
          </p:cNvPr>
          <p:cNvCxnSpPr>
            <a:cxnSpLocks/>
            <a:endCxn id="29" idx="0"/>
          </p:cNvCxnSpPr>
          <p:nvPr/>
        </p:nvCxnSpPr>
        <p:spPr>
          <a:xfrm>
            <a:off x="4023064" y="4848688"/>
            <a:ext cx="113930" cy="736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534A82-C082-4705-AEB1-6F0360484FF2}"/>
              </a:ext>
            </a:extLst>
          </p:cNvPr>
          <p:cNvCxnSpPr>
            <a:cxnSpLocks/>
            <a:endCxn id="30" idx="0"/>
          </p:cNvCxnSpPr>
          <p:nvPr/>
        </p:nvCxnSpPr>
        <p:spPr>
          <a:xfrm>
            <a:off x="5400583" y="4627142"/>
            <a:ext cx="113930" cy="683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53D6F1-3A48-4BB3-8C04-C1AE25B11B63}"/>
              </a:ext>
            </a:extLst>
          </p:cNvPr>
          <p:cNvCxnSpPr>
            <a:cxnSpLocks/>
          </p:cNvCxnSpPr>
          <p:nvPr/>
        </p:nvCxnSpPr>
        <p:spPr>
          <a:xfrm>
            <a:off x="7025197" y="4352924"/>
            <a:ext cx="68062" cy="8457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539C41-DB82-4037-B7BA-37583A626BE0}"/>
              </a:ext>
            </a:extLst>
          </p:cNvPr>
          <p:cNvSpPr txBox="1"/>
          <p:nvPr/>
        </p:nvSpPr>
        <p:spPr>
          <a:xfrm>
            <a:off x="2419165" y="2586939"/>
            <a:ext cx="1162974" cy="253916"/>
          </a:xfrm>
          <a:prstGeom prst="rect">
            <a:avLst/>
          </a:prstGeom>
          <a:solidFill>
            <a:schemeClr val="bg1"/>
          </a:solidFill>
          <a:ln>
            <a:solidFill>
              <a:schemeClr val="tx1"/>
            </a:solidFill>
          </a:ln>
        </p:spPr>
        <p:txBody>
          <a:bodyPr wrap="square" rtlCol="0">
            <a:spAutoFit/>
          </a:bodyPr>
          <a:lstStyle/>
          <a:p>
            <a:pPr algn="ctr"/>
            <a:r>
              <a:rPr lang="en-GB" sz="1050" dirty="0">
                <a:latin typeface="Montserrat" panose="00000500000000000000" pitchFamily="2" charset="0"/>
              </a:rPr>
              <a:t>Cross-section 1</a:t>
            </a:r>
          </a:p>
        </p:txBody>
      </p:sp>
      <p:sp>
        <p:nvSpPr>
          <p:cNvPr id="25" name="TextBox 24">
            <a:extLst>
              <a:ext uri="{FF2B5EF4-FFF2-40B4-BE49-F238E27FC236}">
                <a16:creationId xmlns:a16="http://schemas.microsoft.com/office/drawing/2014/main" id="{60E77BFB-6091-4F21-9364-66D6975B4C3B}"/>
              </a:ext>
            </a:extLst>
          </p:cNvPr>
          <p:cNvSpPr txBox="1"/>
          <p:nvPr/>
        </p:nvSpPr>
        <p:spPr>
          <a:xfrm>
            <a:off x="4384714" y="2700707"/>
            <a:ext cx="1283912" cy="253916"/>
          </a:xfrm>
          <a:prstGeom prst="rect">
            <a:avLst/>
          </a:prstGeom>
          <a:solidFill>
            <a:schemeClr val="bg1"/>
          </a:solidFill>
          <a:ln>
            <a:solidFill>
              <a:schemeClr val="tx1"/>
            </a:solidFill>
          </a:ln>
        </p:spPr>
        <p:txBody>
          <a:bodyPr wrap="square" rtlCol="0">
            <a:spAutoFit/>
          </a:bodyPr>
          <a:lstStyle/>
          <a:p>
            <a:pPr algn="ctr"/>
            <a:r>
              <a:rPr lang="en-GB" sz="1050" dirty="0">
                <a:latin typeface="Montserrat" panose="00000500000000000000" pitchFamily="2" charset="0"/>
              </a:rPr>
              <a:t>Cross-section 2</a:t>
            </a:r>
          </a:p>
        </p:txBody>
      </p:sp>
      <p:sp>
        <p:nvSpPr>
          <p:cNvPr id="26" name="TextBox 25">
            <a:extLst>
              <a:ext uri="{FF2B5EF4-FFF2-40B4-BE49-F238E27FC236}">
                <a16:creationId xmlns:a16="http://schemas.microsoft.com/office/drawing/2014/main" id="{92222CE8-FE01-40F6-826D-F08DA752B707}"/>
              </a:ext>
            </a:extLst>
          </p:cNvPr>
          <p:cNvSpPr txBox="1"/>
          <p:nvPr/>
        </p:nvSpPr>
        <p:spPr>
          <a:xfrm>
            <a:off x="5862615" y="2665600"/>
            <a:ext cx="1283912" cy="253916"/>
          </a:xfrm>
          <a:prstGeom prst="rect">
            <a:avLst/>
          </a:prstGeom>
          <a:solidFill>
            <a:schemeClr val="bg1"/>
          </a:solidFill>
          <a:ln>
            <a:solidFill>
              <a:schemeClr val="tx1"/>
            </a:solidFill>
          </a:ln>
        </p:spPr>
        <p:txBody>
          <a:bodyPr wrap="square" rtlCol="0">
            <a:spAutoFit/>
          </a:bodyPr>
          <a:lstStyle/>
          <a:p>
            <a:pPr algn="ctr"/>
            <a:r>
              <a:rPr lang="en-GB" sz="1050" dirty="0">
                <a:latin typeface="Montserrat" panose="00000500000000000000" pitchFamily="2" charset="0"/>
              </a:rPr>
              <a:t>Cross-section 3</a:t>
            </a:r>
          </a:p>
        </p:txBody>
      </p:sp>
      <p:sp>
        <p:nvSpPr>
          <p:cNvPr id="27" name="TextBox 26">
            <a:extLst>
              <a:ext uri="{FF2B5EF4-FFF2-40B4-BE49-F238E27FC236}">
                <a16:creationId xmlns:a16="http://schemas.microsoft.com/office/drawing/2014/main" id="{2372E332-43FB-4BDC-81F6-F17B2BE84F94}"/>
              </a:ext>
            </a:extLst>
          </p:cNvPr>
          <p:cNvSpPr txBox="1"/>
          <p:nvPr/>
        </p:nvSpPr>
        <p:spPr>
          <a:xfrm>
            <a:off x="7182097" y="2554128"/>
            <a:ext cx="1283912" cy="253916"/>
          </a:xfrm>
          <a:prstGeom prst="rect">
            <a:avLst/>
          </a:prstGeom>
          <a:solidFill>
            <a:schemeClr val="bg1"/>
          </a:solidFill>
          <a:ln>
            <a:solidFill>
              <a:schemeClr val="tx1"/>
            </a:solidFill>
          </a:ln>
        </p:spPr>
        <p:txBody>
          <a:bodyPr wrap="square" rtlCol="0">
            <a:spAutoFit/>
          </a:bodyPr>
          <a:lstStyle/>
          <a:p>
            <a:pPr algn="ctr"/>
            <a:r>
              <a:rPr lang="en-GB" sz="1050" dirty="0">
                <a:latin typeface="Montserrat" panose="00000500000000000000" pitchFamily="2" charset="0"/>
              </a:rPr>
              <a:t>Cross-section 4</a:t>
            </a:r>
          </a:p>
        </p:txBody>
      </p:sp>
      <p:sp>
        <p:nvSpPr>
          <p:cNvPr id="28" name="TextBox 27">
            <a:extLst>
              <a:ext uri="{FF2B5EF4-FFF2-40B4-BE49-F238E27FC236}">
                <a16:creationId xmlns:a16="http://schemas.microsoft.com/office/drawing/2014/main" id="{973461D4-C705-462E-A1C7-212DA39722CA}"/>
              </a:ext>
            </a:extLst>
          </p:cNvPr>
          <p:cNvSpPr txBox="1"/>
          <p:nvPr/>
        </p:nvSpPr>
        <p:spPr>
          <a:xfrm>
            <a:off x="1282037" y="4803713"/>
            <a:ext cx="1283912" cy="253916"/>
          </a:xfrm>
          <a:prstGeom prst="rect">
            <a:avLst/>
          </a:prstGeom>
          <a:solidFill>
            <a:schemeClr val="bg1"/>
          </a:solidFill>
          <a:ln>
            <a:solidFill>
              <a:schemeClr val="tx1"/>
            </a:solidFill>
          </a:ln>
        </p:spPr>
        <p:txBody>
          <a:bodyPr wrap="square" rtlCol="0">
            <a:spAutoFit/>
          </a:bodyPr>
          <a:lstStyle/>
          <a:p>
            <a:pPr algn="ctr"/>
            <a:r>
              <a:rPr lang="en-GB" sz="1050" dirty="0">
                <a:latin typeface="Montserrat" panose="00000500000000000000" pitchFamily="2" charset="0"/>
              </a:rPr>
              <a:t>Cross-section 5</a:t>
            </a:r>
          </a:p>
        </p:txBody>
      </p:sp>
      <p:sp>
        <p:nvSpPr>
          <p:cNvPr id="29" name="TextBox 28">
            <a:extLst>
              <a:ext uri="{FF2B5EF4-FFF2-40B4-BE49-F238E27FC236}">
                <a16:creationId xmlns:a16="http://schemas.microsoft.com/office/drawing/2014/main" id="{FFA606EF-B355-45AB-A078-35AF372044BD}"/>
              </a:ext>
            </a:extLst>
          </p:cNvPr>
          <p:cNvSpPr txBox="1"/>
          <p:nvPr/>
        </p:nvSpPr>
        <p:spPr>
          <a:xfrm>
            <a:off x="3495038" y="5584704"/>
            <a:ext cx="1283912" cy="253916"/>
          </a:xfrm>
          <a:prstGeom prst="rect">
            <a:avLst/>
          </a:prstGeom>
          <a:solidFill>
            <a:schemeClr val="bg1"/>
          </a:solidFill>
          <a:ln>
            <a:solidFill>
              <a:schemeClr val="tx1"/>
            </a:solidFill>
          </a:ln>
        </p:spPr>
        <p:txBody>
          <a:bodyPr wrap="square" rtlCol="0">
            <a:spAutoFit/>
          </a:bodyPr>
          <a:lstStyle/>
          <a:p>
            <a:pPr algn="ctr"/>
            <a:r>
              <a:rPr lang="en-GB" sz="1050" dirty="0">
                <a:latin typeface="Montserrat" panose="00000500000000000000" pitchFamily="2" charset="0"/>
              </a:rPr>
              <a:t>Cross-section 6</a:t>
            </a:r>
          </a:p>
        </p:txBody>
      </p:sp>
      <p:sp>
        <p:nvSpPr>
          <p:cNvPr id="30" name="TextBox 29">
            <a:extLst>
              <a:ext uri="{FF2B5EF4-FFF2-40B4-BE49-F238E27FC236}">
                <a16:creationId xmlns:a16="http://schemas.microsoft.com/office/drawing/2014/main" id="{AC9C4EE5-F579-4715-8E27-66301047F9F5}"/>
              </a:ext>
            </a:extLst>
          </p:cNvPr>
          <p:cNvSpPr txBox="1"/>
          <p:nvPr/>
        </p:nvSpPr>
        <p:spPr>
          <a:xfrm>
            <a:off x="4872557" y="5310452"/>
            <a:ext cx="1283912" cy="253916"/>
          </a:xfrm>
          <a:prstGeom prst="rect">
            <a:avLst/>
          </a:prstGeom>
          <a:solidFill>
            <a:schemeClr val="bg1"/>
          </a:solidFill>
          <a:ln>
            <a:solidFill>
              <a:schemeClr val="tx1"/>
            </a:solidFill>
          </a:ln>
        </p:spPr>
        <p:txBody>
          <a:bodyPr wrap="square" rtlCol="0">
            <a:spAutoFit/>
          </a:bodyPr>
          <a:lstStyle/>
          <a:p>
            <a:pPr algn="ctr"/>
            <a:r>
              <a:rPr lang="en-GB" sz="1050" dirty="0">
                <a:latin typeface="Montserrat" panose="00000500000000000000" pitchFamily="2" charset="0"/>
              </a:rPr>
              <a:t>Cross-section 7</a:t>
            </a:r>
          </a:p>
        </p:txBody>
      </p:sp>
      <p:sp>
        <p:nvSpPr>
          <p:cNvPr id="31" name="TextBox 30">
            <a:extLst>
              <a:ext uri="{FF2B5EF4-FFF2-40B4-BE49-F238E27FC236}">
                <a16:creationId xmlns:a16="http://schemas.microsoft.com/office/drawing/2014/main" id="{DE3ABEB0-C491-4C02-A9C0-16FB38AD7DD0}"/>
              </a:ext>
            </a:extLst>
          </p:cNvPr>
          <p:cNvSpPr txBox="1"/>
          <p:nvPr/>
        </p:nvSpPr>
        <p:spPr>
          <a:xfrm>
            <a:off x="6521916" y="5107242"/>
            <a:ext cx="1283912" cy="253916"/>
          </a:xfrm>
          <a:prstGeom prst="rect">
            <a:avLst/>
          </a:prstGeom>
          <a:solidFill>
            <a:schemeClr val="bg1"/>
          </a:solidFill>
          <a:ln>
            <a:solidFill>
              <a:schemeClr val="tx1"/>
            </a:solidFill>
          </a:ln>
        </p:spPr>
        <p:txBody>
          <a:bodyPr wrap="square" rtlCol="0">
            <a:spAutoFit/>
          </a:bodyPr>
          <a:lstStyle/>
          <a:p>
            <a:pPr algn="ctr"/>
            <a:r>
              <a:rPr lang="en-GB" sz="1050" dirty="0">
                <a:latin typeface="Montserrat" panose="00000500000000000000" pitchFamily="2" charset="0"/>
              </a:rPr>
              <a:t>Cross-section 8</a:t>
            </a:r>
          </a:p>
        </p:txBody>
      </p:sp>
      <p:sp>
        <p:nvSpPr>
          <p:cNvPr id="38" name="TextBox 37">
            <a:extLst>
              <a:ext uri="{FF2B5EF4-FFF2-40B4-BE49-F238E27FC236}">
                <a16:creationId xmlns:a16="http://schemas.microsoft.com/office/drawing/2014/main" id="{E4263154-821A-476E-9C3C-E450DEA8EEAD}"/>
              </a:ext>
            </a:extLst>
          </p:cNvPr>
          <p:cNvSpPr txBox="1"/>
          <p:nvPr/>
        </p:nvSpPr>
        <p:spPr>
          <a:xfrm rot="5400000">
            <a:off x="1524045" y="5918357"/>
            <a:ext cx="1003177" cy="253916"/>
          </a:xfrm>
          <a:prstGeom prst="rect">
            <a:avLst/>
          </a:prstGeom>
          <a:noFill/>
          <a:ln>
            <a:noFill/>
          </a:ln>
        </p:spPr>
        <p:txBody>
          <a:bodyPr wrap="square" rtlCol="0">
            <a:spAutoFit/>
          </a:bodyPr>
          <a:lstStyle/>
          <a:p>
            <a:pPr algn="ctr"/>
            <a:r>
              <a:rPr lang="en-GB" sz="1050" dirty="0">
                <a:latin typeface="Montserrat" panose="00000500000000000000" pitchFamily="2" charset="0"/>
              </a:rPr>
              <a:t>Spring Lane</a:t>
            </a:r>
          </a:p>
        </p:txBody>
      </p:sp>
      <p:sp>
        <p:nvSpPr>
          <p:cNvPr id="39" name="TextBox 38">
            <a:extLst>
              <a:ext uri="{FF2B5EF4-FFF2-40B4-BE49-F238E27FC236}">
                <a16:creationId xmlns:a16="http://schemas.microsoft.com/office/drawing/2014/main" id="{FE1A2DE8-869A-4288-8718-F5DA1E310DA0}"/>
              </a:ext>
            </a:extLst>
          </p:cNvPr>
          <p:cNvSpPr txBox="1"/>
          <p:nvPr/>
        </p:nvSpPr>
        <p:spPr>
          <a:xfrm rot="19066912">
            <a:off x="7711555" y="4103436"/>
            <a:ext cx="1003177" cy="253916"/>
          </a:xfrm>
          <a:prstGeom prst="rect">
            <a:avLst/>
          </a:prstGeom>
          <a:noFill/>
          <a:ln>
            <a:noFill/>
          </a:ln>
        </p:spPr>
        <p:txBody>
          <a:bodyPr wrap="square" rtlCol="0">
            <a:spAutoFit/>
          </a:bodyPr>
          <a:lstStyle/>
          <a:p>
            <a:pPr algn="ctr"/>
            <a:r>
              <a:rPr lang="en-GB" sz="1050" dirty="0">
                <a:latin typeface="Montserrat" panose="00000500000000000000" pitchFamily="2" charset="0"/>
              </a:rPr>
              <a:t>Deben Mills</a:t>
            </a:r>
          </a:p>
        </p:txBody>
      </p:sp>
      <p:sp>
        <p:nvSpPr>
          <p:cNvPr id="40" name="TextBox 39">
            <a:extLst>
              <a:ext uri="{FF2B5EF4-FFF2-40B4-BE49-F238E27FC236}">
                <a16:creationId xmlns:a16="http://schemas.microsoft.com/office/drawing/2014/main" id="{CFABEC9C-A2FD-4540-8FBC-4591F0B10EE7}"/>
              </a:ext>
            </a:extLst>
          </p:cNvPr>
          <p:cNvSpPr txBox="1"/>
          <p:nvPr/>
        </p:nvSpPr>
        <p:spPr>
          <a:xfrm rot="1993459">
            <a:off x="1088367" y="2250102"/>
            <a:ext cx="1003177" cy="415498"/>
          </a:xfrm>
          <a:prstGeom prst="rect">
            <a:avLst/>
          </a:prstGeom>
          <a:noFill/>
          <a:ln>
            <a:noFill/>
          </a:ln>
        </p:spPr>
        <p:txBody>
          <a:bodyPr wrap="square" rtlCol="0">
            <a:spAutoFit/>
          </a:bodyPr>
          <a:lstStyle/>
          <a:p>
            <a:pPr algn="ctr"/>
            <a:r>
              <a:rPr lang="en-GB" sz="1050" dirty="0">
                <a:latin typeface="Montserrat" panose="00000500000000000000" pitchFamily="2" charset="0"/>
              </a:rPr>
              <a:t>Border Cot</a:t>
            </a:r>
            <a:br>
              <a:rPr lang="en-GB" sz="1050" dirty="0">
                <a:latin typeface="Montserrat" panose="00000500000000000000" pitchFamily="2" charset="0"/>
              </a:rPr>
            </a:br>
            <a:r>
              <a:rPr lang="en-GB" sz="1050" dirty="0">
                <a:latin typeface="Montserrat" panose="00000500000000000000" pitchFamily="2" charset="0"/>
              </a:rPr>
              <a:t>Lane</a:t>
            </a:r>
          </a:p>
        </p:txBody>
      </p:sp>
    </p:spTree>
    <p:extLst>
      <p:ext uri="{BB962C8B-B14F-4D97-AF65-F5344CB8AC3E}">
        <p14:creationId xmlns:p14="http://schemas.microsoft.com/office/powerpoint/2010/main" val="508124890"/>
      </p:ext>
    </p:extLst>
  </p:cSld>
  <p:clrMapOvr>
    <a:masterClrMapping/>
  </p:clrMapOvr>
</p:sld>
</file>

<file path=ppt/theme/theme1.xml><?xml version="1.0" encoding="utf-8"?>
<a:theme xmlns:a="http://schemas.openxmlformats.org/drawingml/2006/main" name="1_Thème Office">
  <a:themeElements>
    <a:clrScheme name="WSP Corporate">
      <a:dk1>
        <a:sysClr val="windowText" lastClr="000000"/>
      </a:dk1>
      <a:lt1>
        <a:srgbClr val="FFFFFF"/>
      </a:lt1>
      <a:dk2>
        <a:srgbClr val="F9423A"/>
      </a:dk2>
      <a:lt2>
        <a:srgbClr val="FFFFFF"/>
      </a:lt2>
      <a:accent1>
        <a:srgbClr val="F9423A"/>
      </a:accent1>
      <a:accent2>
        <a:srgbClr val="D8E6F0"/>
      </a:accent2>
      <a:accent3>
        <a:srgbClr val="1E252B"/>
      </a:accent3>
      <a:accent4>
        <a:srgbClr val="333E48"/>
      </a:accent4>
      <a:accent5>
        <a:srgbClr val="D9D9D6"/>
      </a:accent5>
      <a:accent6>
        <a:srgbClr val="EFECEA"/>
      </a:accent6>
      <a:hlink>
        <a:srgbClr val="0046AD"/>
      </a:hlink>
      <a:folHlink>
        <a:srgbClr val="0098D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tco Quote.potx" id="{8B4F8C25-1DD3-4CC9-83A4-3512EEE9E65F}" vid="{4F58C7F6-7919-436B-BA09-A5AE9E5757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B5C8CFF7CD964185ED29AF6CA19B36" ma:contentTypeVersion="4" ma:contentTypeDescription="Create a new document." ma:contentTypeScope="" ma:versionID="ea020ef03f4a77328fa1a09060863d73">
  <xsd:schema xmlns:xsd="http://www.w3.org/2001/XMLSchema" xmlns:xs="http://www.w3.org/2001/XMLSchema" xmlns:p="http://schemas.microsoft.com/office/2006/metadata/properties" xmlns:ns2="b243b76e-6328-4207-97e1-3aa6503e623a" targetNamespace="http://schemas.microsoft.com/office/2006/metadata/properties" ma:root="true" ma:fieldsID="f76aaa4d460bd54d6ea9bb6fd26094d8" ns2:_="">
    <xsd:import namespace="b243b76e-6328-4207-97e1-3aa6503e62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3b76e-6328-4207-97e1-3aa6503e6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BDB467-8096-4DD9-968B-121E7018C371}">
  <ds:schemaRefs>
    <ds:schemaRef ds:uri="http://purl.org/dc/terms/"/>
    <ds:schemaRef ds:uri="http://schemas.microsoft.com/office/infopath/2007/PartnerControls"/>
    <ds:schemaRef ds:uri="b243b76e-6328-4207-97e1-3aa6503e623a"/>
    <ds:schemaRef ds:uri="http://schemas.microsoft.com/office/2006/documentManagement/types"/>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2F77D1B-9D21-47A9-B44B-4408FAF88A02}">
  <ds:schemaRefs>
    <ds:schemaRef ds:uri="http://schemas.microsoft.com/sharepoint/v3/contenttype/forms"/>
  </ds:schemaRefs>
</ds:datastoreItem>
</file>

<file path=customXml/itemProps3.xml><?xml version="1.0" encoding="utf-8"?>
<ds:datastoreItem xmlns:ds="http://schemas.openxmlformats.org/officeDocument/2006/customXml" ds:itemID="{D63C004E-8C5B-4808-A755-4A577102F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3b76e-6328-4207-97e1-3aa6503e6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Mall - Arial Times(eng)</Template>
  <TotalTime>9856</TotalTime>
  <Words>1181</Words>
  <Application>Microsoft Office PowerPoint</Application>
  <PresentationFormat>On-screen Show (4:3)</PresentationFormat>
  <Paragraphs>193</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Montserrat</vt:lpstr>
      <vt:lpstr>Montserrat Light</vt:lpstr>
      <vt:lpstr>Montserrat SemiBold</vt:lpstr>
      <vt:lpstr>Montserrat Thin</vt:lpstr>
      <vt:lpstr>1_Thème Office</vt:lpstr>
      <vt:lpstr> Wickham Market High Street – Potential Approach  </vt:lpstr>
      <vt:lpstr>Contents</vt:lpstr>
      <vt:lpstr> Existing Features and Characteristics</vt:lpstr>
      <vt:lpstr>Existing Characteristics of B1078 High Street</vt:lpstr>
      <vt:lpstr> Design Objectives</vt:lpstr>
      <vt:lpstr>Wickham Market – Design Objectives</vt:lpstr>
      <vt:lpstr>Topographical survey in June 2020</vt:lpstr>
      <vt:lpstr>Typical Cross-Sections</vt:lpstr>
      <vt:lpstr>Topographical survey - June 2020</vt:lpstr>
      <vt:lpstr>Cross-section 1 – east of Border Cot Lane (ch.0-65m)</vt:lpstr>
      <vt:lpstr>Cross-section 2 – past Hasnip’s (ch. 65-115m) </vt:lpstr>
      <vt:lpstr>Cross-section 3 (ch.115-140m) </vt:lpstr>
      <vt:lpstr>Cross-section 4 – Gospel Hall Close (ch. 140-175m)  </vt:lpstr>
      <vt:lpstr>Cross-section 5 – Spring Lane junction (ch. 175-225m) </vt:lpstr>
      <vt:lpstr>Cross-section 6 – marked bays (ch. 225-280m) </vt:lpstr>
      <vt:lpstr>Cross-section 7 – marked bays (ch. 280-300m) </vt:lpstr>
      <vt:lpstr>Cross-section 8 – west of Deben Mills (ch. 320-350m)</vt:lpstr>
      <vt:lpstr>Potential Improvements</vt:lpstr>
      <vt:lpstr>Traffic Calming Toolkit - Summary</vt:lpstr>
      <vt:lpstr>Village entry point</vt:lpstr>
      <vt:lpstr>Mock speed bump</vt:lpstr>
      <vt:lpstr>Pedestrian Crossings</vt:lpstr>
      <vt:lpstr>Pedestrian Refuge Island</vt:lpstr>
      <vt:lpstr>Build-out with informal crossing</vt:lpstr>
      <vt:lpstr>Build-out with informal crossing</vt:lpstr>
      <vt:lpstr>Flexible Kerbside Parking with coloured surface treatment</vt:lpstr>
      <vt:lpstr>Neighbourhood Square – Landscaping and Planting</vt:lpstr>
      <vt:lpstr>Green build-out</vt:lpstr>
      <vt:lpstr>Narrow carriageway to provide additional footway</vt:lpstr>
      <vt:lpstr>Tighter kerb radii </vt:lpstr>
      <vt:lpstr>Junctions redesigns</vt:lpstr>
      <vt:lpstr>PowerPoint Presentation</vt:lpstr>
    </vt:vector>
  </TitlesOfParts>
  <Company>WSP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today imagine tomorrow create for the future</dc:title>
  <dc:creator>Harrami, Hamza</dc:creator>
  <cp:lastModifiedBy>Anne Westover</cp:lastModifiedBy>
  <cp:revision>382</cp:revision>
  <cp:lastPrinted>2020-06-04T15:01:11Z</cp:lastPrinted>
  <dcterms:created xsi:type="dcterms:W3CDTF">2019-08-14T10:27:43Z</dcterms:created>
  <dcterms:modified xsi:type="dcterms:W3CDTF">2020-08-15T15:06:01Z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0x010100B3B5C8CFF7CD964185ED29AF6CA19B36</vt:lpwstr>
  </property>
</Properties>
</file>